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9999FF"/>
    <a:srgbClr val="DD5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16" autoAdjust="0"/>
  </p:normalViewPr>
  <p:slideViewPr>
    <p:cSldViewPr snapToGrid="0">
      <p:cViewPr>
        <p:scale>
          <a:sx n="103" d="100"/>
          <a:sy n="103" d="100"/>
        </p:scale>
        <p:origin x="798" y="3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9C626-4CBE-425A-A382-12E89746785E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4E589-91C6-4F7D-97AB-3517A0373D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3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4E589-91C6-4F7D-97AB-3517A0373D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11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22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79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99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0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9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82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43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8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08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7E3EE-0D3E-4637-B27F-2C9BFC58A3F6}" type="datetimeFigureOut">
              <a:rPr lang="ru-RU" smtClean="0"/>
              <a:t>25.10.2017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9CD98-F8F9-4650-AD1F-58EC4E47C6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9357"/>
              </p:ext>
            </p:extLst>
          </p:nvPr>
        </p:nvGraphicFramePr>
        <p:xfrm>
          <a:off x="150046" y="518848"/>
          <a:ext cx="5808096" cy="20069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762"/>
                <a:gridCol w="2186510"/>
                <a:gridCol w="1193076"/>
                <a:gridCol w="1915748"/>
              </a:tblGrid>
              <a:tr h="4603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РАЗМЕР КРЕДИТА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45021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 5 млн. руб. до 1 млрд. руб</a:t>
                      </a: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.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СРОК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кредита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до 5 </a:t>
                      </a: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лет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18"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СТАВКА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годовых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10,6</a:t>
                      </a: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субъектам малого предпринимательства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291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9,6</a:t>
                      </a:r>
                      <a:r>
                        <a:rPr kumimoji="0" lang="ru-RU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субъектам среднего предпринимательства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4" name="Прямоугольник 63"/>
          <p:cNvSpPr/>
          <p:nvPr/>
        </p:nvSpPr>
        <p:spPr>
          <a:xfrm>
            <a:off x="-14039" y="2488198"/>
            <a:ext cx="12192000" cy="6652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«ПРОГРАММА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674»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788722" y="210095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564549" y="612369"/>
            <a:ext cx="5585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механизма поддержки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субъектов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МСП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путем предоставления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льготного кредитования на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21125" y="1057112"/>
            <a:ext cx="345683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</a:t>
            </a:r>
            <a:r>
              <a:rPr lang="ru-RU" sz="11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и(или) </a:t>
            </a:r>
            <a:r>
              <a:rPr lang="ru-RU" sz="11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приобретение </a:t>
            </a:r>
            <a:r>
              <a:rPr lang="ru-RU" sz="11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основных </a:t>
            </a:r>
            <a:r>
              <a:rPr lang="ru-RU" sz="1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 </a:t>
            </a:r>
          </a:p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(включая строительство, реконструкцию, модернизацию объектов капитального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строительства, в том числе проведение инженерных изысканий, подготовка проектной документации)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11797" y="1082573"/>
            <a:ext cx="161687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1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еализацию инвестиционных проектов</a:t>
            </a:r>
            <a:endParaRPr lang="ru-RU" sz="11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671" y="1078564"/>
            <a:ext cx="494367" cy="49436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595" y="1069214"/>
            <a:ext cx="579038" cy="57903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988" y="-3761"/>
            <a:ext cx="624254" cy="62425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531900" y="3286272"/>
            <a:ext cx="3506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ПОЛУЧАТЕЛИ ФИНАНСОВОЙ ПОДДЕРЖКИ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1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7052" y="3736731"/>
            <a:ext cx="49391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СМСП, соответствующие требованиям Федерального закона от 24.07.2007 № 209-ФЗ «О развитии малого и среднего предпринимательства в РФ»    (в том числе и индивидуальные предприниматели) 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79" y="3026606"/>
            <a:ext cx="763301" cy="76330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65" y="3703429"/>
            <a:ext cx="457200" cy="457200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182481" y="4317317"/>
            <a:ext cx="5710607" cy="2347417"/>
            <a:chOff x="273754" y="4412687"/>
            <a:chExt cx="5710607" cy="2347417"/>
          </a:xfrm>
        </p:grpSpPr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754" y="4412687"/>
              <a:ext cx="457200" cy="457200"/>
            </a:xfrm>
            <a:prstGeom prst="rect">
              <a:avLst/>
            </a:prstGeom>
          </p:spPr>
        </p:pic>
        <p:sp>
          <p:nvSpPr>
            <p:cNvPr id="25" name="Прямоугольник 24"/>
            <p:cNvSpPr/>
            <p:nvPr/>
          </p:nvSpPr>
          <p:spPr>
            <a:xfrm>
              <a:off x="773692" y="4662801"/>
              <a:ext cx="5210669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сельское хозяйство</a:t>
              </a: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обрабатывающее производство</a:t>
              </a: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производство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и распределение электроэнергии, газа и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воды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строительство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транспорт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и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связь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туристская индустрии 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деятельность и деятельность в области туристской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целях развития внутреннего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туризма</a:t>
              </a: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деятельность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в области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здравоохранения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сбор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, обработка и утилизация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отходов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отрасли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экономики, в которых реализуются приоритетные направления развития науки, технологий и техники российской Федерации, а также критические технологии Российской 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Федерации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82452" y="6427077"/>
              <a:ext cx="3346178" cy="2693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450215"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Положительная кредитная история</a:t>
              </a:r>
              <a:endParaRPr lang="ru-RU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587" y="6302904"/>
              <a:ext cx="457200" cy="457200"/>
            </a:xfrm>
            <a:prstGeom prst="rect">
              <a:avLst/>
            </a:prstGeom>
          </p:spPr>
        </p:pic>
        <p:sp>
          <p:nvSpPr>
            <p:cNvPr id="37" name="Прямоугольник 36"/>
            <p:cNvSpPr/>
            <p:nvPr/>
          </p:nvSpPr>
          <p:spPr>
            <a:xfrm>
              <a:off x="727264" y="4465815"/>
              <a:ext cx="505286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СМСП осуществляющие деятельность в следующих отраслях </a:t>
              </a:r>
              <a:r>
                <a:rPr lang="ru-RU" sz="10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экономики:</a:t>
              </a:r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82" y="1038963"/>
            <a:ext cx="416757" cy="416757"/>
          </a:xfrm>
          <a:prstGeom prst="rect">
            <a:avLst/>
          </a:prstGeom>
        </p:spPr>
      </p:pic>
      <p:grpSp>
        <p:nvGrpSpPr>
          <p:cNvPr id="101" name="Группа 100"/>
          <p:cNvGrpSpPr/>
          <p:nvPr/>
        </p:nvGrpSpPr>
        <p:grpSpPr>
          <a:xfrm>
            <a:off x="3757603" y="2166501"/>
            <a:ext cx="1484738" cy="417742"/>
            <a:chOff x="4583635" y="3658975"/>
            <a:chExt cx="1484738" cy="417742"/>
          </a:xfrm>
        </p:grpSpPr>
        <p:sp>
          <p:nvSpPr>
            <p:cNvPr id="78" name="TextBox 77"/>
            <p:cNvSpPr txBox="1"/>
            <p:nvPr/>
          </p:nvSpPr>
          <p:spPr>
            <a:xfrm>
              <a:off x="4991864" y="3658975"/>
              <a:ext cx="18473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1100" b="1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583635" y="3830496"/>
              <a:ext cx="14847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1" name="Рисунок 5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82" y="1881597"/>
            <a:ext cx="411796" cy="411796"/>
          </a:xfrm>
          <a:prstGeom prst="rect">
            <a:avLst/>
          </a:prstGeom>
        </p:spPr>
      </p:pic>
      <p:cxnSp>
        <p:nvCxnSpPr>
          <p:cNvPr id="74" name="Прямая соединительная линия 73"/>
          <p:cNvCxnSpPr/>
          <p:nvPr/>
        </p:nvCxnSpPr>
        <p:spPr>
          <a:xfrm flipH="1">
            <a:off x="69597" y="3433208"/>
            <a:ext cx="6274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1319206" y="222308"/>
            <a:ext cx="19827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ОБЩАЯ ИНФОРМАЦИЯ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flipH="1">
            <a:off x="150045" y="334463"/>
            <a:ext cx="6274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H="1">
            <a:off x="6443581" y="348594"/>
            <a:ext cx="6274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flipH="1" flipV="1">
            <a:off x="8449446" y="341960"/>
            <a:ext cx="3489029" cy="663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1" name="Рисунок 4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1" y="30677"/>
            <a:ext cx="635834" cy="635834"/>
          </a:xfrm>
          <a:prstGeom prst="rect">
            <a:avLst/>
          </a:prstGeom>
        </p:spPr>
      </p:pic>
      <p:cxnSp>
        <p:nvCxnSpPr>
          <p:cNvPr id="113" name="Прямая соединительная линия 112"/>
          <p:cNvCxnSpPr>
            <a:endCxn id="105" idx="3"/>
          </p:cNvCxnSpPr>
          <p:nvPr/>
        </p:nvCxnSpPr>
        <p:spPr>
          <a:xfrm flipH="1">
            <a:off x="3301993" y="353113"/>
            <a:ext cx="2560878" cy="7695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17" name="Рисунок 1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67" y="554804"/>
            <a:ext cx="439713" cy="439713"/>
          </a:xfrm>
          <a:prstGeom prst="rect">
            <a:avLst/>
          </a:prstGeom>
        </p:spPr>
      </p:pic>
      <p:cxnSp>
        <p:nvCxnSpPr>
          <p:cNvPr id="118" name="Прямая соединительная линия 117"/>
          <p:cNvCxnSpPr/>
          <p:nvPr/>
        </p:nvCxnSpPr>
        <p:spPr>
          <a:xfrm flipH="1">
            <a:off x="5101806" y="3433208"/>
            <a:ext cx="68983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6" name="Прямоугольник 125"/>
          <p:cNvSpPr/>
          <p:nvPr/>
        </p:nvSpPr>
        <p:spPr>
          <a:xfrm>
            <a:off x="6150164" y="3675500"/>
            <a:ext cx="302839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получения финансовой поддержки:</a:t>
            </a:r>
            <a:endParaRPr lang="ru-RU" sz="11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7" name="Рисунок 12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604" y="3941887"/>
            <a:ext cx="664692" cy="664692"/>
          </a:xfrm>
          <a:prstGeom prst="rect">
            <a:avLst/>
          </a:prstGeom>
        </p:spPr>
      </p:pic>
      <p:pic>
        <p:nvPicPr>
          <p:cNvPr id="128" name="Рисунок 12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460" y="3956328"/>
            <a:ext cx="683699" cy="683699"/>
          </a:xfrm>
          <a:prstGeom prst="rect">
            <a:avLst/>
          </a:prstGeom>
        </p:spPr>
      </p:pic>
      <p:pic>
        <p:nvPicPr>
          <p:cNvPr id="129" name="Рисунок 12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234" y="4068701"/>
            <a:ext cx="410964" cy="410964"/>
          </a:xfrm>
          <a:prstGeom prst="rect">
            <a:avLst/>
          </a:prstGeom>
        </p:spPr>
      </p:pic>
      <p:sp>
        <p:nvSpPr>
          <p:cNvPr id="130" name="Прямоугольник 129"/>
          <p:cNvSpPr/>
          <p:nvPr/>
        </p:nvSpPr>
        <p:spPr>
          <a:xfrm>
            <a:off x="6231604" y="4687745"/>
            <a:ext cx="57760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Предприниматель обращается в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уполномоченный банк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предоставляет пакет необходимых документов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1" name="Рисунок 13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923" y="4196016"/>
            <a:ext cx="1575916" cy="427653"/>
          </a:xfrm>
          <a:prstGeom prst="rect">
            <a:avLst/>
          </a:prstGeom>
        </p:spPr>
      </p:pic>
      <p:pic>
        <p:nvPicPr>
          <p:cNvPr id="132" name="Рисунок 13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1684" y="4229398"/>
            <a:ext cx="616207" cy="338033"/>
          </a:xfrm>
          <a:prstGeom prst="rect">
            <a:avLst/>
          </a:prstGeom>
        </p:spPr>
      </p:pic>
      <p:pic>
        <p:nvPicPr>
          <p:cNvPr id="133" name="Рисунок 13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536" y="3873145"/>
            <a:ext cx="1149766" cy="290657"/>
          </a:xfrm>
          <a:prstGeom prst="rect">
            <a:avLst/>
          </a:prstGeom>
        </p:spPr>
      </p:pic>
      <p:pic>
        <p:nvPicPr>
          <p:cNvPr id="134" name="Рисунок 13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580" y="4036843"/>
            <a:ext cx="521163" cy="521163"/>
          </a:xfrm>
          <a:prstGeom prst="rect">
            <a:avLst/>
          </a:prstGeom>
        </p:spPr>
      </p:pic>
      <p:pic>
        <p:nvPicPr>
          <p:cNvPr id="135" name="Рисунок 13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019" y="5087855"/>
            <a:ext cx="486992" cy="387106"/>
          </a:xfrm>
          <a:prstGeom prst="rect">
            <a:avLst/>
          </a:prstGeom>
        </p:spPr>
      </p:pic>
      <p:pic>
        <p:nvPicPr>
          <p:cNvPr id="137" name="Рисунок 13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967" y="5853502"/>
            <a:ext cx="560903" cy="314621"/>
          </a:xfrm>
          <a:prstGeom prst="rect">
            <a:avLst/>
          </a:prstGeom>
        </p:spPr>
      </p:pic>
      <p:sp>
        <p:nvSpPr>
          <p:cNvPr id="142" name="Прямоугольник 141"/>
          <p:cNvSpPr/>
          <p:nvPr/>
        </p:nvSpPr>
        <p:spPr>
          <a:xfrm>
            <a:off x="7718861" y="3292496"/>
            <a:ext cx="24087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ПОЛУЧИТЬ ПОДДЕРЖКУ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8" name="Прямая соединительная линия 147"/>
          <p:cNvCxnSpPr/>
          <p:nvPr/>
        </p:nvCxnSpPr>
        <p:spPr>
          <a:xfrm flipH="1">
            <a:off x="6382678" y="3454892"/>
            <a:ext cx="6274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 flipH="1">
            <a:off x="10267736" y="3412696"/>
            <a:ext cx="1870792" cy="6889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53" name="Рисунок 52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477" y="3087377"/>
            <a:ext cx="645141" cy="645141"/>
          </a:xfrm>
          <a:prstGeom prst="rect">
            <a:avLst/>
          </a:prstGeom>
        </p:spPr>
      </p:pic>
      <p:sp>
        <p:nvSpPr>
          <p:cNvPr id="152" name="Прямоугольник 151"/>
          <p:cNvSpPr/>
          <p:nvPr/>
        </p:nvSpPr>
        <p:spPr>
          <a:xfrm>
            <a:off x="7718861" y="5134779"/>
            <a:ext cx="1999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3" name="Прямая соединительная линия 152"/>
          <p:cNvCxnSpPr/>
          <p:nvPr/>
        </p:nvCxnSpPr>
        <p:spPr>
          <a:xfrm flipH="1">
            <a:off x="6382678" y="5299102"/>
            <a:ext cx="6274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flipH="1">
            <a:off x="9748991" y="5257457"/>
            <a:ext cx="2363383" cy="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57" name="Рисунок 56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169" y="5835021"/>
            <a:ext cx="661393" cy="446887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71" y="5849473"/>
            <a:ext cx="291107" cy="35806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2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79" y="2596153"/>
            <a:ext cx="473038" cy="4175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9297" y="2567114"/>
            <a:ext cx="17213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Министерство экономического развития  РФ</a:t>
            </a:r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818562" y="5618509"/>
            <a:ext cx="144782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Круглосуточная </a:t>
            </a:r>
            <a:endParaRPr lang="ru-RU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горячая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линия</a:t>
            </a:r>
          </a:p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8 (800)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555-55-50</a:t>
            </a: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Петропавловск-Камчатский</a:t>
            </a: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8 -910-254-60-99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8819689" y="5583093"/>
            <a:ext cx="1550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Круглосуточная</a:t>
            </a: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горячая линия</a:t>
            </a: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(800) 200-02-90</a:t>
            </a:r>
          </a:p>
          <a:p>
            <a:endParaRPr lang="ru-RU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Петропавловск-Камчатский</a:t>
            </a: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(415-2) 26-77-41, </a:t>
            </a:r>
            <a:endParaRPr lang="ru-RU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26-77-32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0834819" y="5519172"/>
            <a:ext cx="152614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Круглосуточная</a:t>
            </a: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горячая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линия</a:t>
            </a:r>
          </a:p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8 (800)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200-77-99</a:t>
            </a:r>
          </a:p>
          <a:p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Петропавловск-Камчатский</a:t>
            </a: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8(415-2) 23-48-48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8-914-627-92-24,</a:t>
            </a:r>
          </a:p>
          <a:p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8-914-786-71-21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263</Words>
  <Application>Microsoft Office PowerPoint</Application>
  <PresentationFormat>Широкоэкранный</PresentationFormat>
  <Paragraphs>58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Зубарь Михаил Михайлович</dc:creator>
  <cp:lastModifiedBy>Лапицкая Виктория Валерьевна</cp:lastModifiedBy>
  <cp:revision>52</cp:revision>
  <cp:lastPrinted>2017-10-25T04:58:22Z</cp:lastPrinted>
  <dcterms:created xsi:type="dcterms:W3CDTF">2017-04-05T04:33:52Z</dcterms:created>
  <dcterms:modified xsi:type="dcterms:W3CDTF">2017-10-25T04:59:09Z</dcterms:modified>
</cp:coreProperties>
</file>