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sldIdLst>
    <p:sldId id="389" r:id="rId2"/>
    <p:sldId id="390" r:id="rId3"/>
  </p:sldIdLst>
  <p:sldSz cx="9906000" cy="6858000" type="A4"/>
  <p:notesSz cx="6797675" cy="9926638"/>
  <p:custDataLst>
    <p:tags r:id="rId5"/>
  </p:custDataLst>
  <p:defaultTextStyle>
    <a:defPPr>
      <a:defRPr lang="ru-RU"/>
    </a:defPPr>
    <a:lvl1pPr marL="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1260" userDrawn="1">
          <p15:clr>
            <a:srgbClr val="A4A3A4"/>
          </p15:clr>
        </p15:guide>
        <p15:guide id="3" pos="3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CEB6C-7532-32DB-A145-09FD7AD663E0}" name="Paul Miles" initials="PM" userId="e85d565d124ddb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CCFF33"/>
    <a:srgbClr val="E7E7E7"/>
    <a:srgbClr val="3BAD82"/>
    <a:srgbClr val="355AE4"/>
    <a:srgbClr val="FFA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05B1-D2B9-41E6-8C94-951D0A2C0451}" v="40" dt="2022-08-09T15:50:5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44" autoAdjust="0"/>
  </p:normalViewPr>
  <p:slideViewPr>
    <p:cSldViewPr>
      <p:cViewPr varScale="1">
        <p:scale>
          <a:sx n="85" d="100"/>
          <a:sy n="85" d="100"/>
        </p:scale>
        <p:origin x="648" y="96"/>
      </p:cViewPr>
      <p:guideLst>
        <p:guide orient="horz" pos="4201"/>
        <p:guide pos="1260"/>
        <p:guide pos="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r">
              <a:defRPr sz="1300"/>
            </a:lvl1pPr>
          </a:lstStyle>
          <a:p>
            <a:fld id="{E6D43047-6575-4BE6-A699-8F0CBF34195F}" type="datetimeFigureOut">
              <a:rPr lang="ru-RU" smtClean="0"/>
              <a:t>09.11.2022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5" tIns="46482" rIns="92965" bIns="464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965" tIns="46482" rIns="92965" bIns="464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r">
              <a:defRPr sz="1300"/>
            </a:lvl1pPr>
          </a:lstStyle>
          <a:p>
            <a:fld id="{5BE73E3D-4255-4BEF-81C8-40FFDC603D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3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>
          <a:xfrm>
            <a:off x="6051550" y="579457"/>
            <a:ext cx="3282307" cy="6304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936" y="5940462"/>
            <a:ext cx="3658611" cy="2892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207"/>
            </a:lvl1pPr>
          </a:lstStyle>
          <a:p>
            <a:r>
              <a:rPr lang="ru-RU" sz="1207" dirty="0"/>
              <a:t>Москва, 2021 год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61936" y="1733118"/>
            <a:ext cx="4914286" cy="19314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ЗАГОЛОВОК ПРЕЗЕНТАЦИИ ВСЕГДА НАБИРАЕТСЯ ЗАГЛАВНЫМИ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13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888">
          <p15:clr>
            <a:srgbClr val="FBAE40"/>
          </p15:clr>
        </p15:guide>
        <p15:guide id="3" pos="5526">
          <p15:clr>
            <a:srgbClr val="FBAE40"/>
          </p15:clr>
        </p15:guide>
        <p15:guide id="4" pos="2428">
          <p15:clr>
            <a:srgbClr val="FBAE40"/>
          </p15:clr>
        </p15:guide>
        <p15:guide id="5" pos="352">
          <p15:clr>
            <a:srgbClr val="FBAE40"/>
          </p15:clr>
        </p15:guide>
        <p15:guide id="6" pos="714">
          <p15:clr>
            <a:srgbClr val="FBAE40"/>
          </p15:clr>
        </p15:guide>
        <p15:guide id="7" pos="5328">
          <p15:clr>
            <a:srgbClr val="FBAE40"/>
          </p15:clr>
        </p15:guide>
        <p15:guide id="8" pos="4966">
          <p15:clr>
            <a:srgbClr val="FBAE40"/>
          </p15:clr>
        </p15:guide>
        <p15:guide id="9" pos="912">
          <p15:clr>
            <a:srgbClr val="FBAE40"/>
          </p15:clr>
        </p15:guide>
        <p15:guide id="10" pos="1274">
          <p15:clr>
            <a:srgbClr val="FBAE40"/>
          </p15:clr>
        </p15:guide>
        <p15:guide id="11" pos="1472">
          <p15:clr>
            <a:srgbClr val="FBAE40"/>
          </p15:clr>
        </p15:guide>
        <p15:guide id="12" pos="1867">
          <p15:clr>
            <a:srgbClr val="FBAE40"/>
          </p15:clr>
        </p15:guide>
        <p15:guide id="13" pos="2065">
          <p15:clr>
            <a:srgbClr val="FBAE40"/>
          </p15:clr>
        </p15:guide>
        <p15:guide id="17" pos="3812">
          <p15:clr>
            <a:srgbClr val="FBAE40"/>
          </p15:clr>
        </p15:guide>
        <p15:guide id="18" pos="2659">
          <p15:clr>
            <a:srgbClr val="FBAE40"/>
          </p15:clr>
        </p15:guide>
        <p15:guide id="20" pos="3021">
          <p15:clr>
            <a:srgbClr val="FBAE40"/>
          </p15:clr>
        </p15:guide>
        <p15:guide id="21" pos="3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57773" y="1385169"/>
            <a:ext cx="3296678" cy="54717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 hasCustomPrompt="1"/>
          </p:nvPr>
        </p:nvSpPr>
        <p:spPr>
          <a:xfrm>
            <a:off x="4221163" y="1385169"/>
            <a:ext cx="4324624" cy="20762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ОБЛОЖКА РАЗДЕЛА </a:t>
            </a:r>
          </a:p>
          <a:p>
            <a:pPr lvl="0"/>
            <a:r>
              <a:rPr lang="ru-RU" dirty="0"/>
              <a:t>ПРЕЗЕНТАЦИИ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648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E776-C915-45B1-B263-F60E584CE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980500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25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теле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9012" y="1508820"/>
            <a:ext cx="3297329" cy="55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9406" y="1629121"/>
            <a:ext cx="2043513" cy="398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9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780" y="1755812"/>
            <a:ext cx="1741383" cy="3755479"/>
          </a:xfrm>
          <a:prstGeom prst="roundRect">
            <a:avLst>
              <a:gd name="adj" fmla="val 10423"/>
            </a:avLst>
          </a:prstGeom>
        </p:spPr>
      </p:sp>
      <p:sp>
        <p:nvSpPr>
          <p:cNvPr id="22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94971" y="1713724"/>
            <a:ext cx="2877554" cy="7171919"/>
          </a:xfrm>
          <a:prstGeom prst="roundRect">
            <a:avLst>
              <a:gd name="adj" fmla="val 10423"/>
            </a:avLst>
          </a:prstGeom>
        </p:spPr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3D243143-1EB5-D44E-ADB1-867F2DAD3B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F4D29-733A-4F2F-B9A7-CF767F315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798" y="531160"/>
            <a:ext cx="7176275" cy="754011"/>
          </a:xfrm>
        </p:spPr>
        <p:txBody>
          <a:bodyPr lIns="0" tIns="0" rIns="0" bIns="0" anchor="t">
            <a:noAutofit/>
          </a:bodyPr>
          <a:lstStyle>
            <a:lvl1pPr marL="0" algn="l" defTabSz="1220432" rtl="0" eaLnBrk="1" latinLnBrk="0" hangingPunct="1">
              <a:spcBef>
                <a:spcPct val="0"/>
              </a:spcBef>
              <a:buNone/>
              <a:defRPr lang="ru-RU" sz="2012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0846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брауз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883E7A7A-E7A8-E748-8CFC-E055B92708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D71C7-09AB-4656-896D-6F962B9D70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854198" cy="810062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3" descr="C:\Users\Ольга\Google Диск\_Проекты\VM135 Шаблон презентации ПР\02 дизайн\слайды\браузер-17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56899" y="1014133"/>
            <a:ext cx="6528661" cy="53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2972452" y="2023792"/>
            <a:ext cx="5808297" cy="3565508"/>
          </a:xfrm>
          <a:custGeom>
            <a:avLst/>
            <a:gdLst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0 w 10064299"/>
              <a:gd name="connsiteY0" fmla="*/ 765313 h 7049344"/>
              <a:gd name="connsiteX1" fmla="*/ 10064299 w 10064299"/>
              <a:gd name="connsiteY1" fmla="*/ 765313 h 7049344"/>
              <a:gd name="connsiteX2" fmla="*/ 10064299 w 10064299"/>
              <a:gd name="connsiteY2" fmla="*/ 6887818 h 7049344"/>
              <a:gd name="connsiteX3" fmla="*/ 9902773 w 10064299"/>
              <a:gd name="connsiteY3" fmla="*/ 7049344 h 7049344"/>
              <a:gd name="connsiteX4" fmla="*/ 161526 w 10064299"/>
              <a:gd name="connsiteY4" fmla="*/ 7049344 h 7049344"/>
              <a:gd name="connsiteX5" fmla="*/ 0 w 10064299"/>
              <a:gd name="connsiteY5" fmla="*/ 6887818 h 7049344"/>
              <a:gd name="connsiteX6" fmla="*/ 0 w 10064299"/>
              <a:gd name="connsiteY6" fmla="*/ 765313 h 7049344"/>
              <a:gd name="connsiteX0" fmla="*/ 0 w 10076098"/>
              <a:gd name="connsiteY0" fmla="*/ 687714 h 6971745"/>
              <a:gd name="connsiteX1" fmla="*/ 10076098 w 10076098"/>
              <a:gd name="connsiteY1" fmla="*/ 852896 h 6971745"/>
              <a:gd name="connsiteX2" fmla="*/ 10064299 w 10076098"/>
              <a:gd name="connsiteY2" fmla="*/ 6810219 h 6971745"/>
              <a:gd name="connsiteX3" fmla="*/ 9902773 w 10076098"/>
              <a:gd name="connsiteY3" fmla="*/ 6971745 h 6971745"/>
              <a:gd name="connsiteX4" fmla="*/ 161526 w 10076098"/>
              <a:gd name="connsiteY4" fmla="*/ 6971745 h 6971745"/>
              <a:gd name="connsiteX5" fmla="*/ 0 w 10076098"/>
              <a:gd name="connsiteY5" fmla="*/ 6810219 h 6971745"/>
              <a:gd name="connsiteX6" fmla="*/ 0 w 10076098"/>
              <a:gd name="connsiteY6" fmla="*/ 687714 h 6971745"/>
              <a:gd name="connsiteX0" fmla="*/ 0 w 10076098"/>
              <a:gd name="connsiteY0" fmla="*/ 413178 h 6697209"/>
              <a:gd name="connsiteX1" fmla="*/ 10076098 w 10076098"/>
              <a:gd name="connsiteY1" fmla="*/ 578360 h 6697209"/>
              <a:gd name="connsiteX2" fmla="*/ 10064299 w 10076098"/>
              <a:gd name="connsiteY2" fmla="*/ 6535683 h 6697209"/>
              <a:gd name="connsiteX3" fmla="*/ 9902773 w 10076098"/>
              <a:gd name="connsiteY3" fmla="*/ 6697209 h 6697209"/>
              <a:gd name="connsiteX4" fmla="*/ 161526 w 10076098"/>
              <a:gd name="connsiteY4" fmla="*/ 6697209 h 6697209"/>
              <a:gd name="connsiteX5" fmla="*/ 0 w 10076098"/>
              <a:gd name="connsiteY5" fmla="*/ 6535683 h 6697209"/>
              <a:gd name="connsiteX6" fmla="*/ 0 w 10076098"/>
              <a:gd name="connsiteY6" fmla="*/ 413178 h 6697209"/>
              <a:gd name="connsiteX0" fmla="*/ 0 w 10076098"/>
              <a:gd name="connsiteY0" fmla="*/ 455237 h 6562287"/>
              <a:gd name="connsiteX1" fmla="*/ 10076098 w 10076098"/>
              <a:gd name="connsiteY1" fmla="*/ 443438 h 6562287"/>
              <a:gd name="connsiteX2" fmla="*/ 10064299 w 10076098"/>
              <a:gd name="connsiteY2" fmla="*/ 6400761 h 6562287"/>
              <a:gd name="connsiteX3" fmla="*/ 9902773 w 10076098"/>
              <a:gd name="connsiteY3" fmla="*/ 6562287 h 6562287"/>
              <a:gd name="connsiteX4" fmla="*/ 161526 w 10076098"/>
              <a:gd name="connsiteY4" fmla="*/ 6562287 h 6562287"/>
              <a:gd name="connsiteX5" fmla="*/ 0 w 10076098"/>
              <a:gd name="connsiteY5" fmla="*/ 6400761 h 6562287"/>
              <a:gd name="connsiteX6" fmla="*/ 0 w 10076098"/>
              <a:gd name="connsiteY6" fmla="*/ 455237 h 6562287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59467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59467 h 6118849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64299 w 10095598"/>
              <a:gd name="connsiteY2" fmla="*/ 5897856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93552 w 10095598"/>
              <a:gd name="connsiteY2" fmla="*/ 5869257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95598" h="6059382">
                <a:moveTo>
                  <a:pt x="0" y="0"/>
                </a:moveTo>
                <a:lnTo>
                  <a:pt x="10095598" y="26335"/>
                </a:lnTo>
                <a:lnTo>
                  <a:pt x="10093552" y="5869257"/>
                </a:lnTo>
                <a:cubicBezTo>
                  <a:pt x="10093552" y="5958465"/>
                  <a:pt x="9991981" y="6059382"/>
                  <a:pt x="9902773" y="6059382"/>
                </a:cubicBezTo>
                <a:lnTo>
                  <a:pt x="161526" y="6059382"/>
                </a:lnTo>
                <a:cubicBezTo>
                  <a:pt x="72318" y="6059382"/>
                  <a:pt x="0" y="5987064"/>
                  <a:pt x="0" y="5897856"/>
                </a:cubicBezTo>
                <a:cubicBezTo>
                  <a:pt x="0" y="3857021"/>
                  <a:pt x="1909" y="1954722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17972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6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планш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айпад-18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6830" y="1484730"/>
            <a:ext cx="8009440" cy="486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248CF6EF-119E-5245-9FEE-49AEAA6A28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A1F1C-934D-4781-B18B-4A09ED4E0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1" y="531159"/>
            <a:ext cx="7011165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19"/>
          </p:nvPr>
        </p:nvSpPr>
        <p:spPr>
          <a:xfrm>
            <a:off x="3459190" y="1988800"/>
            <a:ext cx="5238330" cy="3888540"/>
          </a:xfrm>
          <a:prstGeom prst="roundRect">
            <a:avLst>
              <a:gd name="adj" fmla="val 3261"/>
            </a:avLst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89865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9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ноутбу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ноут-19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8821" y="1208830"/>
            <a:ext cx="7273010" cy="526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2B7661B4-0F67-1D4A-8E26-2FCAA047C0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F64F-2402-4C0D-9BB5-79CBB6403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60"/>
            <a:ext cx="6801876" cy="754011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Рисунок 4"/>
          <p:cNvSpPr>
            <a:spLocks noGrp="1"/>
          </p:cNvSpPr>
          <p:nvPr>
            <p:ph type="pic" sz="quarter" idx="18"/>
          </p:nvPr>
        </p:nvSpPr>
        <p:spPr>
          <a:xfrm>
            <a:off x="3152750" y="2017745"/>
            <a:ext cx="5112710" cy="33580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087251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1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18269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4203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think-cell Slide" r:id="rId13" imgW="378" imgH="379" progId="TCLayout.ActiveDocument.1">
                  <p:embed/>
                </p:oleObj>
              </mc:Choice>
              <mc:Fallback>
                <p:oleObj name="think-cell Slide" r:id="rId13" imgW="378" imgH="379" progId="TCLayout.ActiveDocument.1">
                  <p:embed/>
                  <p:pic>
                    <p:nvPicPr>
                      <p:cNvPr id="9" name="Объект 8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181964" tIns="90983" rIns="181964" bIns="9098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181964" tIns="90983" rIns="181964" bIns="9098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l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ct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23E-997B-4E57-B2D9-5E2603462A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4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1220432" rtl="0" eaLnBrk="1" latinLnBrk="0" hangingPunct="1">
        <a:spcBef>
          <a:spcPct val="0"/>
        </a:spcBef>
        <a:buNone/>
        <a:defRPr sz="32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663" indent="-457663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991600" indent="-381383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525538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6" kern="1200">
          <a:solidFill>
            <a:schemeClr val="tx1"/>
          </a:solidFill>
          <a:latin typeface="+mn-lt"/>
          <a:ea typeface="+mn-ea"/>
          <a:cs typeface="+mn-cs"/>
        </a:defRPr>
      </a:lvl3pPr>
      <a:lvl4pPr marL="2135756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745970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»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3356187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3966402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576619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186834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1pPr>
      <a:lvl2pPr marL="610216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22043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830647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4pPr>
      <a:lvl5pPr marL="244086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5pPr>
      <a:lvl6pPr marL="305108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6pPr>
      <a:lvl7pPr marL="3661293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7pPr>
      <a:lvl8pPr marL="4271509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8pPr>
      <a:lvl9pPr marL="4881725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52">
          <p15:clr>
            <a:srgbClr val="F26B43"/>
          </p15:clr>
        </p15:guide>
        <p15:guide id="3" pos="714">
          <p15:clr>
            <a:srgbClr val="F26B43"/>
          </p15:clr>
        </p15:guide>
        <p15:guide id="4" pos="5888">
          <p15:clr>
            <a:srgbClr val="F26B43"/>
          </p15:clr>
        </p15:guide>
        <p15:guide id="5" pos="5526">
          <p15:clr>
            <a:srgbClr val="F26B43"/>
          </p15:clr>
        </p15:guide>
        <p15:guide id="6" pos="5328">
          <p15:clr>
            <a:srgbClr val="F26B43"/>
          </p15:clr>
        </p15:guide>
        <p15:guide id="7" pos="4966">
          <p15:clr>
            <a:srgbClr val="F26B43"/>
          </p15:clr>
        </p15:guide>
        <p15:guide id="8" pos="4768">
          <p15:clr>
            <a:srgbClr val="F26B43"/>
          </p15:clr>
        </p15:guide>
        <p15:guide id="9" pos="4373">
          <p15:clr>
            <a:srgbClr val="F26B43"/>
          </p15:clr>
        </p15:guide>
        <p15:guide id="10" pos="4175">
          <p15:clr>
            <a:srgbClr val="F26B43"/>
          </p15:clr>
        </p15:guide>
        <p15:guide id="11" pos="3812">
          <p15:clr>
            <a:srgbClr val="F26B43"/>
          </p15:clr>
        </p15:guide>
        <p15:guide id="12" pos="3581">
          <p15:clr>
            <a:srgbClr val="F26B43"/>
          </p15:clr>
        </p15:guide>
        <p15:guide id="13" pos="3219">
          <p15:clr>
            <a:srgbClr val="F26B43"/>
          </p15:clr>
        </p15:guide>
        <p15:guide id="14" pos="3021">
          <p15:clr>
            <a:srgbClr val="F26B43"/>
          </p15:clr>
        </p15:guide>
        <p15:guide id="15" pos="2659">
          <p15:clr>
            <a:srgbClr val="F26B43"/>
          </p15:clr>
        </p15:guide>
        <p15:guide id="16" pos="2428">
          <p15:clr>
            <a:srgbClr val="F26B43"/>
          </p15:clr>
        </p15:guide>
        <p15:guide id="17" pos="2065">
          <p15:clr>
            <a:srgbClr val="F26B43"/>
          </p15:clr>
        </p15:guide>
        <p15:guide id="18" pos="1867">
          <p15:clr>
            <a:srgbClr val="F26B43"/>
          </p15:clr>
        </p15:guide>
        <p15:guide id="19" pos="1472">
          <p15:clr>
            <a:srgbClr val="F26B43"/>
          </p15:clr>
        </p15:guide>
        <p15:guide id="20" pos="1274">
          <p15:clr>
            <a:srgbClr val="F26B43"/>
          </p15:clr>
        </p15:guide>
        <p15:guide id="21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ru.gosuslugi.culture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apps.apple.com/ru/app/id15819793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ochtabank.ru/map" TargetMode="External"/><Relationship Id="rId5" Type="http://schemas.openxmlformats.org/officeDocument/2006/relationships/hyperlink" Target="https://culture.gosuslugi.ru/" TargetMode="External"/><Relationship Id="rId4" Type="http://schemas.openxmlformats.org/officeDocument/2006/relationships/hyperlink" Target="https://appgallery.huawei.com/app/C1046620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407" y="805955"/>
            <a:ext cx="9281405" cy="506691"/>
          </a:xfrm>
        </p:spPr>
        <p:txBody>
          <a:bodyPr/>
          <a:lstStyle/>
          <a:p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Подтверждение личности это полный доступ ко всем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услугам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портала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Подтверждать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самостоятельно с 14 лет</a:t>
            </a:r>
            <a:r>
              <a:rPr lang="ru-RU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6935" y="1808489"/>
            <a:ext cx="4256016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>
                <a:solidFill>
                  <a:srgbClr val="253779"/>
                </a:solidFill>
              </a:rPr>
              <a:t>Для сельского школьника номинал Пушкинской карты в 5000 рублей- это уникальная возможность </a:t>
            </a:r>
            <a:r>
              <a:rPr lang="ru-RU" sz="1200" dirty="0" smtClean="0">
                <a:solidFill>
                  <a:srgbClr val="253779"/>
                </a:solidFill>
              </a:rPr>
              <a:t>бесплатно </a:t>
            </a:r>
            <a:r>
              <a:rPr lang="ru-RU" sz="1200" dirty="0">
                <a:solidFill>
                  <a:srgbClr val="253779"/>
                </a:solidFill>
              </a:rPr>
              <a:t>посещать </a:t>
            </a:r>
            <a:r>
              <a:rPr lang="ru-RU" sz="1200" dirty="0" smtClean="0">
                <a:solidFill>
                  <a:srgbClr val="253779"/>
                </a:solidFill>
              </a:rPr>
              <a:t>театры</a:t>
            </a:r>
            <a:r>
              <a:rPr lang="ru-RU" sz="1200" dirty="0">
                <a:solidFill>
                  <a:srgbClr val="253779"/>
                </a:solidFill>
              </a:rPr>
              <a:t>, кинотеатры, музеи, выставки, филармонии и другие учреждения </a:t>
            </a:r>
            <a:r>
              <a:rPr lang="ru-RU" sz="1200" dirty="0" smtClean="0">
                <a:solidFill>
                  <a:srgbClr val="253779"/>
                </a:solidFill>
              </a:rPr>
              <a:t>культуры как своего района, так и по всей стране</a:t>
            </a:r>
            <a:endParaRPr lang="ru-RU" sz="1200" dirty="0">
              <a:solidFill>
                <a:srgbClr val="253779"/>
              </a:solidFill>
            </a:endParaRPr>
          </a:p>
        </p:txBody>
      </p:sp>
      <p:pic>
        <p:nvPicPr>
          <p:cNvPr id="2050" name="Picture 2" descr="В 2022 году &quot;Пушкинскую карту&quot; пополнили на 5000 рублей - Национальный  проект «Культура»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2869980"/>
            <a:ext cx="4256120" cy="234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уда легче всего поступить на бюджет? ПрофГи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484" y="2869980"/>
            <a:ext cx="4388751" cy="23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32182" y="1808489"/>
            <a:ext cx="5028037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 smtClean="0">
                <a:solidFill>
                  <a:srgbClr val="253779"/>
                </a:solidFill>
              </a:rPr>
              <a:t>Для сельского выпускника подать онлайн заявление на портале </a:t>
            </a:r>
            <a:r>
              <a:rPr lang="ru-RU" sz="1200" dirty="0" err="1" smtClean="0">
                <a:solidFill>
                  <a:srgbClr val="253779"/>
                </a:solidFill>
              </a:rPr>
              <a:t>Госуслуг</a:t>
            </a:r>
            <a:r>
              <a:rPr lang="ru-RU" sz="1200" dirty="0" smtClean="0">
                <a:solidFill>
                  <a:srgbClr val="253779"/>
                </a:solidFill>
              </a:rPr>
              <a:t> для поступления в пять ВУЗов страны- это возможность без дополнительных расходов на дорогу и проживание поступить в ведущие ВУЗы страны, </a:t>
            </a:r>
            <a:r>
              <a:rPr lang="ru-RU" sz="1200" b="1" dirty="0" smtClean="0">
                <a:solidFill>
                  <a:srgbClr val="253779"/>
                </a:solidFill>
              </a:rPr>
              <a:t>а также использовать при поступлении баллы за ГТО и баллы за часы волонтера.</a:t>
            </a:r>
            <a:endParaRPr lang="ru-RU" sz="1200" b="1" dirty="0">
              <a:solidFill>
                <a:srgbClr val="253779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76407" y="306001"/>
            <a:ext cx="8666757" cy="8023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Услуга ЕСИА в сельской местности</a:t>
            </a:r>
            <a:endParaRPr lang="ru-RU" dirty="0"/>
          </a:p>
        </p:txBody>
      </p:sp>
      <p:sp>
        <p:nvSpPr>
          <p:cNvPr id="6" name="AutoShape 6" descr="Галочка без фона - 38 фото"/>
          <p:cNvSpPr>
            <a:spLocks noChangeAspect="1" noChangeArrowheads="1"/>
          </p:cNvSpPr>
          <p:nvPr/>
        </p:nvSpPr>
        <p:spPr bwMode="auto">
          <a:xfrm>
            <a:off x="-1671920" y="13795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галочка скачать бесплатно - Галочка Компьютерные иконки клип-арт - Иконка Зеленая  Галочка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42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69461" y="1464433"/>
            <a:ext cx="2031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Пушкинская карта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8317" y="1462229"/>
            <a:ext cx="315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Онлайн-поступление в ВУЗы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307975" y="5733320"/>
            <a:ext cx="9281405" cy="5066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в ОПС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Хатажукай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о адресу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385462,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Республика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Адыгея,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Шовгеновский р-н,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а. </a:t>
            </a:r>
            <a:r>
              <a:rPr lang="ru-RU" sz="1600" b="0" dirty="0" err="1">
                <a:solidFill>
                  <a:schemeClr val="accent1">
                    <a:lumMod val="50000"/>
                  </a:schemeClr>
                </a:solidFill>
              </a:rPr>
              <a:t>Пшичо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ул.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Ленина, </a:t>
            </a:r>
            <a:r>
              <a:rPr lang="ru-RU" sz="1600" b="0" dirty="0" err="1">
                <a:solidFill>
                  <a:schemeClr val="accent1">
                    <a:lumMod val="50000"/>
                  </a:schemeClr>
                </a:solidFill>
              </a:rPr>
              <a:t>влд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. 53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410" y="296801"/>
            <a:ext cx="6980500" cy="506314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Как оформить Пушкинскую карту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2400" y="1196690"/>
            <a:ext cx="9001250" cy="5472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Зарегистрируйтесь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подтвердите учётную запись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сделать с 14 лет, после получения </a:t>
            </a:r>
            <a:r>
              <a:rPr lang="ru-RU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в ОПС по Макропрограмме.</a:t>
            </a:r>
          </a:p>
          <a:p>
            <a:endParaRPr lang="ru-RU" sz="14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мобильное приложение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Культура».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 в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AppStore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Google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Play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AppGallery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QR-код для скачивания приложения размещён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на </a:t>
            </a:r>
            <a:r>
              <a:rPr lang="ru-RU" sz="1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Госуслугах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Подтвердите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Пушкинской карты.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 можете оформить виртуальную карту «Мир» прямо в приложении или получить пластиковую карту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в отделении Почта Банка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предъявив паспорт и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из афиши в приложении или на сайте  «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Культура.РФ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оплатите билет картой. При покупке билетов на сайте самой культурной организации или через кассу убедитесь, что организация участвует в программе. При покупке на сайте ищите кнопку «Оплатить Пушкинской картой»</a:t>
            </a:r>
          </a:p>
          <a:p>
            <a:pPr marL="457200" indent="-457200">
              <a:buFontTx/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r>
              <a:rPr lang="ru-RU" sz="1000" dirty="0" smtClean="0"/>
              <a:t>«</a:t>
            </a:r>
            <a:r>
              <a:rPr lang="ru-RU" sz="1000" dirty="0"/>
              <a:t>Пушкинская карта» – это проект для молодежи от 14 до 22 лет. Лимит в 5 000 рублей можно использовать, чтобы купить билеты в музеи, театры, на выставки, экскурсии, мастер-классы и даже в </a:t>
            </a:r>
            <a:r>
              <a:rPr lang="ru-RU" sz="1000" dirty="0" smtClean="0"/>
              <a:t>кино. Воспользоваться можно по всей России.</a:t>
            </a:r>
            <a:endParaRPr lang="ru-RU" sz="1000" dirty="0"/>
          </a:p>
        </p:txBody>
      </p:sp>
      <p:pic>
        <p:nvPicPr>
          <p:cNvPr id="2050" name="Picture 2" descr="https://gu-st.ru/landings-st/assets/svg/culture/girl_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410" y="4149100"/>
            <a:ext cx="1371678" cy="142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795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81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1.00000000000000000000E+00&quot;&gt;&lt;m_msothmcolidx val=&quot;0&quot;/&gt;&lt;m_rgb r=&quot;7F&quot; g=&quot;7F&quot; b=&quot;7F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11">
      <a:dk1>
        <a:srgbClr val="000000"/>
      </a:dk1>
      <a:lt1>
        <a:srgbClr val="FFFFFF"/>
      </a:lt1>
      <a:dk2>
        <a:srgbClr val="355AE4"/>
      </a:dk2>
      <a:lt2>
        <a:srgbClr val="EEECE1"/>
      </a:lt2>
      <a:accent1>
        <a:srgbClr val="355AE4"/>
      </a:accent1>
      <a:accent2>
        <a:srgbClr val="FF5A00"/>
      </a:accent2>
      <a:accent3>
        <a:srgbClr val="E7E7E7"/>
      </a:accent3>
      <a:accent4>
        <a:srgbClr val="A7A7A7"/>
      </a:accent4>
      <a:accent5>
        <a:srgbClr val="FF8200"/>
      </a:accent5>
      <a:accent6>
        <a:srgbClr val="FAAA14"/>
      </a:accent6>
      <a:hlink>
        <a:srgbClr val="0000FF"/>
      </a:hlink>
      <a:folHlink>
        <a:srgbClr val="800080"/>
      </a:folHlink>
    </a:clrScheme>
    <a:fontScheme name="Другая 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15808</TotalTime>
  <Words>339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1_Тема Office</vt:lpstr>
      <vt:lpstr>think-cell Slide</vt:lpstr>
      <vt:lpstr>Подтверждение личности это полный доступ ко всем услугам портала Госуслуг Подтверждать личность на портале Госуслуг можно самостоятельно с 14 лет </vt:lpstr>
      <vt:lpstr>Как оформить Пушкинскую карту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Смолина Жанна Рудольфовна</cp:lastModifiedBy>
  <cp:revision>799</cp:revision>
  <cp:lastPrinted>2022-10-12T06:08:00Z</cp:lastPrinted>
  <dcterms:created xsi:type="dcterms:W3CDTF">2021-07-19T08:04:33Z</dcterms:created>
  <dcterms:modified xsi:type="dcterms:W3CDTF">2022-11-09T13:30:49Z</dcterms:modified>
</cp:coreProperties>
</file>