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5"/>
  </p:sldMasterIdLst>
  <p:notesMasterIdLst>
    <p:notesMasterId r:id="rId23"/>
  </p:notesMasterIdLst>
  <p:handoutMasterIdLst>
    <p:handoutMasterId r:id="rId24"/>
  </p:handoutMasterIdLst>
  <p:sldIdLst>
    <p:sldId id="309" r:id="rId6"/>
    <p:sldId id="331" r:id="rId7"/>
    <p:sldId id="272" r:id="rId8"/>
    <p:sldId id="327" r:id="rId9"/>
    <p:sldId id="328" r:id="rId10"/>
    <p:sldId id="321" r:id="rId11"/>
    <p:sldId id="291" r:id="rId12"/>
    <p:sldId id="316" r:id="rId13"/>
    <p:sldId id="326" r:id="rId14"/>
    <p:sldId id="318" r:id="rId15"/>
    <p:sldId id="305" r:id="rId16"/>
    <p:sldId id="314" r:id="rId17"/>
    <p:sldId id="329" r:id="rId18"/>
    <p:sldId id="323" r:id="rId19"/>
    <p:sldId id="330" r:id="rId20"/>
    <p:sldId id="304" r:id="rId21"/>
    <p:sldId id="313" r:id="rId22"/>
  </p:sldIdLst>
  <p:sldSz cx="10795000" cy="6121400"/>
  <p:notesSz cx="9947275" cy="6858000"/>
  <p:defaultTextStyle>
    <a:defPPr>
      <a:defRPr lang="ru-RU"/>
    </a:defPPr>
    <a:lvl1pPr marL="0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9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8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8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7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7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5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15" algn="l" defTabSz="9143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6472" userDrawn="1">
          <p15:clr>
            <a:srgbClr val="A4A3A4"/>
          </p15:clr>
        </p15:guide>
        <p15:guide id="4" orient="horz" pos="8" userDrawn="1">
          <p15:clr>
            <a:srgbClr val="A4A3A4"/>
          </p15:clr>
        </p15:guide>
        <p15:guide id="5" orient="horz" pos="1352" userDrawn="1">
          <p15:clr>
            <a:srgbClr val="A4A3A4"/>
          </p15:clr>
        </p15:guide>
        <p15:guide id="6" orient="horz" pos="332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во" initials="к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E505D"/>
    <a:srgbClr val="354D5F"/>
    <a:srgbClr val="3D7FCF"/>
    <a:srgbClr val="FDB913"/>
    <a:srgbClr val="FFCD67"/>
    <a:srgbClr val="8EB4E3"/>
    <a:srgbClr val="F79646"/>
    <a:srgbClr val="FED05C"/>
    <a:srgbClr val="E2E5EC"/>
    <a:srgbClr val="FED06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546" autoAdjust="0"/>
    <p:restoredTop sz="96395" autoAdjust="0"/>
  </p:normalViewPr>
  <p:slideViewPr>
    <p:cSldViewPr>
      <p:cViewPr varScale="1">
        <p:scale>
          <a:sx n="95" d="100"/>
          <a:sy n="95" d="100"/>
        </p:scale>
        <p:origin x="-114" y="-648"/>
      </p:cViewPr>
      <p:guideLst>
        <p:guide orient="horz" pos="8"/>
        <p:guide orient="horz" pos="1352"/>
        <p:guide orient="horz" pos="3320"/>
        <p:guide pos="6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30" d="100"/>
          <a:sy n="130" d="100"/>
        </p:scale>
        <p:origin x="2360" y="20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ЧИСЛА И ОБОРОТА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СУБЪЕКТОВ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МСП РЕСПУБЛИКИ АДЫГЕЯ</a:t>
            </a:r>
          </a:p>
          <a:p>
            <a:pPr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видам экономической деятельности на конец 2020 г. </a:t>
            </a:r>
          </a:p>
          <a:p>
            <a:pPr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(по данным ЕРМСП ФНС)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7.1641934568984725E-2"/>
          <c:y val="0"/>
        </c:manualLayout>
      </c:layout>
    </c:title>
    <c:plotArea>
      <c:layout>
        <c:manualLayout>
          <c:layoutTarget val="inner"/>
          <c:xMode val="edge"/>
          <c:yMode val="edge"/>
          <c:x val="8.1726690337745059E-2"/>
          <c:y val="0.21735452622700957"/>
          <c:w val="0.56110670203127389"/>
          <c:h val="0.6322872735107072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сельское, лесное хозяйство, охота, рыболовство и рыбоводство</c:v>
                </c:pt>
              </c:strCache>
            </c:strRef>
          </c:tx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ИП-число</c:v>
                </c:pt>
                <c:pt idx="1">
                  <c:v>ИП-оборот</c:v>
                </c:pt>
                <c:pt idx="2">
                  <c:v>МП-число</c:v>
                </c:pt>
                <c:pt idx="3">
                  <c:v>МП-оборот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11.6</c:v>
                </c:pt>
                <c:pt idx="1">
                  <c:v>13.8</c:v>
                </c:pt>
                <c:pt idx="2">
                  <c:v>6.4</c:v>
                </c:pt>
                <c:pt idx="3">
                  <c:v>5.8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обрабатывающие производства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ИП-число</c:v>
                </c:pt>
                <c:pt idx="1">
                  <c:v>ИП-оборот</c:v>
                </c:pt>
                <c:pt idx="2">
                  <c:v>МП-число</c:v>
                </c:pt>
                <c:pt idx="3">
                  <c:v>МП-оборот</c:v>
                </c:pt>
              </c:strCache>
            </c:strRef>
          </c:cat>
          <c:val>
            <c:numRef>
              <c:f>Лист1!$B$3:$E$3</c:f>
              <c:numCache>
                <c:formatCode>#,##0.0</c:formatCode>
                <c:ptCount val="4"/>
                <c:pt idx="0">
                  <c:v>6.7</c:v>
                </c:pt>
                <c:pt idx="1">
                  <c:v>7.5</c:v>
                </c:pt>
                <c:pt idx="2">
                  <c:v>13.1</c:v>
                </c:pt>
                <c:pt idx="3">
                  <c:v>14.5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строительство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ИП-число</c:v>
                </c:pt>
                <c:pt idx="1">
                  <c:v>ИП-оборот</c:v>
                </c:pt>
                <c:pt idx="2">
                  <c:v>МП-число</c:v>
                </c:pt>
                <c:pt idx="3">
                  <c:v>МП-оборот</c:v>
                </c:pt>
              </c:strCache>
            </c:strRef>
          </c:cat>
          <c:val>
            <c:numRef>
              <c:f>Лист1!$B$4:$E$4</c:f>
              <c:numCache>
                <c:formatCode>#,##0.0</c:formatCode>
                <c:ptCount val="4"/>
                <c:pt idx="0">
                  <c:v>5.8</c:v>
                </c:pt>
                <c:pt idx="1">
                  <c:v>4.0999999999999996</c:v>
                </c:pt>
                <c:pt idx="2">
                  <c:v>13.9</c:v>
                </c:pt>
                <c:pt idx="3">
                  <c:v>14.5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торговля оптовая и розничная; ремонт автотранспортных средств и мотоциклов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ИП-число</c:v>
                </c:pt>
                <c:pt idx="1">
                  <c:v>ИП-оборот</c:v>
                </c:pt>
                <c:pt idx="2">
                  <c:v>МП-число</c:v>
                </c:pt>
                <c:pt idx="3">
                  <c:v>МП-оборот</c:v>
                </c:pt>
              </c:strCache>
            </c:strRef>
          </c:cat>
          <c:val>
            <c:numRef>
              <c:f>Лист1!$B$5:$E$5</c:f>
              <c:numCache>
                <c:formatCode>#,##0.0</c:formatCode>
                <c:ptCount val="4"/>
                <c:pt idx="0">
                  <c:v>40</c:v>
                </c:pt>
                <c:pt idx="1">
                  <c:v>49.9</c:v>
                </c:pt>
                <c:pt idx="2">
                  <c:v>26.9</c:v>
                </c:pt>
                <c:pt idx="3">
                  <c:v>47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другие виды деятельности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ИП-число</c:v>
                </c:pt>
                <c:pt idx="1">
                  <c:v>ИП-оборот</c:v>
                </c:pt>
                <c:pt idx="2">
                  <c:v>МП-число</c:v>
                </c:pt>
                <c:pt idx="3">
                  <c:v>МП-оборот</c:v>
                </c:pt>
              </c:strCache>
            </c:strRef>
          </c:cat>
          <c:val>
            <c:numRef>
              <c:f>Лист1!$B$6:$E$6</c:f>
              <c:numCache>
                <c:formatCode>#,##0.0</c:formatCode>
                <c:ptCount val="4"/>
                <c:pt idx="0">
                  <c:v>35.9</c:v>
                </c:pt>
                <c:pt idx="1">
                  <c:v>24.7</c:v>
                </c:pt>
                <c:pt idx="2">
                  <c:v>39.700000000000003</c:v>
                </c:pt>
                <c:pt idx="3">
                  <c:v>18.2</c:v>
                </c:pt>
              </c:numCache>
            </c:numRef>
          </c:val>
        </c:ser>
        <c:dLbls>
          <c:showVal val="1"/>
        </c:dLbls>
        <c:gapWidth val="77"/>
        <c:overlap val="100"/>
        <c:axId val="96749056"/>
        <c:axId val="96750592"/>
      </c:barChart>
      <c:catAx>
        <c:axId val="96749056"/>
        <c:scaling>
          <c:orientation val="minMax"/>
        </c:scaling>
        <c:axPos val="b"/>
        <c:tickLblPos val="nextTo"/>
        <c:crossAx val="96750592"/>
        <c:crosses val="autoZero"/>
        <c:auto val="1"/>
        <c:lblAlgn val="ctr"/>
        <c:lblOffset val="100"/>
      </c:catAx>
      <c:valAx>
        <c:axId val="96750592"/>
        <c:scaling>
          <c:orientation val="minMax"/>
        </c:scaling>
        <c:delete val="1"/>
        <c:axPos val="l"/>
        <c:numFmt formatCode="0%" sourceLinked="1"/>
        <c:tickLblPos val="none"/>
        <c:crossAx val="96749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7409396452426"/>
          <c:y val="0.1517661488518334"/>
          <c:w val="0.32492287829600719"/>
          <c:h val="0.84823385114816674"/>
        </c:manualLayout>
      </c:layout>
      <c:txPr>
        <a:bodyPr/>
        <a:lstStyle/>
        <a:p>
          <a:pPr>
            <a:defRPr sz="1600" i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70DF5C-E6EC-4C13-80F4-C9535C24A9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AECFC2-8A19-4918-A2CD-C1AE4BF46DFE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Федеральный закон «О развитии малого и среднего предпринимательства в Российской Федерации» от 24.07.2007 № 209-ФЗ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00E2081-E982-4E67-96F9-C1AECCA83F72}" type="parTrans" cxnId="{0E63F0BF-833F-4A0F-B096-67B16F842085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514F0152-A580-4D80-9D47-7A48E911F028}" type="sibTrans" cxnId="{0E63F0BF-833F-4A0F-B096-67B16F842085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814A1648-13C7-4575-A248-55C68B7E499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400" b="1" spc="-1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п. 1.1.4 Федерального плана статистических работ, утвержденный распоряжением Правительства Российской Федерации от 06.05.2008 № 671-р</a:t>
          </a:r>
          <a:endParaRPr lang="ru-RU" sz="1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CF4036-3A72-4F21-8A02-11AF452B7556}" type="parTrans" cxnId="{C2BE90FC-0E74-45D8-A27D-A9E91B1465A0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6E521D94-E92E-4DC0-AC62-4A643D1614DC}" type="sibTrans" cxnId="{C2BE90FC-0E74-45D8-A27D-A9E91B1465A0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83581168-1FD1-4F15-B4C3-630BB1B93BFB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4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Постановление Правительства РФ «Об условиях предоставления в обязательном порядке первичных статистических данных и административных данных субъектам официального статистического учета»</a:t>
          </a:r>
          <a:r>
            <a:rPr lang="en-US" sz="14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от 18.08.2008 № 620</a:t>
          </a:r>
          <a:endParaRPr lang="ru-RU" sz="14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4082C9F-8431-4D33-95D8-5EB8231393BE}" type="parTrans" cxnId="{BACD1F72-F638-4F24-AA85-CA1ACB27FCBF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F6FF7C33-EDD3-4288-B043-4A0E3566F480}" type="sibTrans" cxnId="{BACD1F72-F638-4F24-AA85-CA1ACB27FCBF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C34677C5-E6C7-453A-9566-7B1006E2BF1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Федеральный закон  «О персональных данных» от 27.07.2006 № 152-ФЗ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511CC6B-5775-4A53-B3A8-FEC6884E16C5}" type="parTrans" cxnId="{5C269409-0CE8-409E-B6B8-45EFC6749FC2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5A36DD0D-5D99-4C79-ADA4-46AF26970D34}" type="sibTrans" cxnId="{5C269409-0CE8-409E-B6B8-45EFC6749FC2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14741C5B-FC8C-4138-A52E-999E9A63E005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400" b="1" spc="-1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Кодекс Российской Федерации об административных правонарушениях от 30.12.2001 № 195-ФЗ</a:t>
          </a:r>
          <a:endParaRPr lang="ru-RU" sz="1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EA3862A-10AC-49D4-830D-CB209C5B35BD}" type="parTrans" cxnId="{1E83523B-89B8-4F74-A3CF-942F953C4267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4271A458-7AF3-40F7-BCC0-316CD2B6C29D}" type="sibTrans" cxnId="{1E83523B-89B8-4F74-A3CF-942F953C4267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F5352CFB-9408-41A0-9ECD-EDF70C0287A1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Постановление Правительства РФ «Об условиях предоставления в обязательном порядке первичных статистических данных и административных данных субъектам официального статистического учета»</a:t>
          </a:r>
          <a:r>
            <a:rPr lang="en-US" sz="1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от 18.08.2008 № 620</a:t>
          </a:r>
          <a:endParaRPr lang="ru-RU" sz="1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317965B-263F-4655-830A-E625DEBA2765}" type="parTrans" cxnId="{1F5B0D6F-A50C-460B-AF65-F2F0E531FE18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11B400A8-7CF5-452E-B0C9-32D23E4A1004}" type="sibTrans" cxnId="{1F5B0D6F-A50C-460B-AF65-F2F0E531FE18}">
      <dgm:prSet/>
      <dgm:spPr/>
      <dgm:t>
        <a:bodyPr/>
        <a:lstStyle/>
        <a:p>
          <a:endParaRPr lang="ru-RU" sz="1400" b="1">
            <a:latin typeface="Arial" pitchFamily="34" charset="0"/>
            <a:cs typeface="Arial" pitchFamily="34" charset="0"/>
          </a:endParaRPr>
        </a:p>
      </dgm:t>
    </dgm:pt>
    <dgm:pt modelId="{4B5779C5-DEC8-4222-AA7B-3DD2527EF18D}" type="pres">
      <dgm:prSet presAssocID="{3B70DF5C-E6EC-4C13-80F4-C9535C24A9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563EAE-3614-4791-94B3-F300E6FB010A}" type="pres">
      <dgm:prSet presAssocID="{9DAECFC2-8A19-4918-A2CD-C1AE4BF46DF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EF696F-4392-416B-99A0-02D050062CCB}" type="pres">
      <dgm:prSet presAssocID="{514F0152-A580-4D80-9D47-7A48E911F028}" presName="spacer" presStyleCnt="0"/>
      <dgm:spPr/>
    </dgm:pt>
    <dgm:pt modelId="{374A8EF2-ACDC-4CB0-A7A1-96E21303ABB1}" type="pres">
      <dgm:prSet presAssocID="{814A1648-13C7-4575-A248-55C68B7E499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D4FEF-7AAF-416E-BD52-1765403E6F20}" type="pres">
      <dgm:prSet presAssocID="{6E521D94-E92E-4DC0-AC62-4A643D1614DC}" presName="spacer" presStyleCnt="0"/>
      <dgm:spPr/>
    </dgm:pt>
    <dgm:pt modelId="{7C9BFD7A-0DDA-473C-A84C-0181E5CEF11F}" type="pres">
      <dgm:prSet presAssocID="{83581168-1FD1-4F15-B4C3-630BB1B93BF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2E2D5-535C-4C69-B395-AC781229DBA1}" type="pres">
      <dgm:prSet presAssocID="{F6FF7C33-EDD3-4288-B043-4A0E3566F480}" presName="spacer" presStyleCnt="0"/>
      <dgm:spPr/>
    </dgm:pt>
    <dgm:pt modelId="{298FA34A-CB74-411D-8269-5C186250CC6B}" type="pres">
      <dgm:prSet presAssocID="{C34677C5-E6C7-453A-9566-7B1006E2BF1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DC4FD-475D-426A-8975-EB35588C2F5E}" type="pres">
      <dgm:prSet presAssocID="{5A36DD0D-5D99-4C79-ADA4-46AF26970D34}" presName="spacer" presStyleCnt="0"/>
      <dgm:spPr/>
    </dgm:pt>
    <dgm:pt modelId="{906CA989-BF58-4E05-943E-72AC0DEB43F7}" type="pres">
      <dgm:prSet presAssocID="{14741C5B-FC8C-4138-A52E-999E9A63E005}" presName="parentText" presStyleLbl="node1" presStyleIdx="4" presStyleCnt="6" custLinFactY="713" custLinFactNeighborX="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1D744-A0F5-4F2C-B687-F95F0ECD775F}" type="pres">
      <dgm:prSet presAssocID="{4271A458-7AF3-40F7-BCC0-316CD2B6C29D}" presName="spacer" presStyleCnt="0"/>
      <dgm:spPr/>
    </dgm:pt>
    <dgm:pt modelId="{5A010EC8-9C9E-4AC2-8673-6E545FF83FD9}" type="pres">
      <dgm:prSet presAssocID="{F5352CFB-9408-41A0-9ECD-EDF70C0287A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5A8B4F-0354-42B0-80EC-8F535A0ED4B5}" type="presOf" srcId="{C34677C5-E6C7-453A-9566-7B1006E2BF17}" destId="{298FA34A-CB74-411D-8269-5C186250CC6B}" srcOrd="0" destOrd="0" presId="urn:microsoft.com/office/officeart/2005/8/layout/vList2"/>
    <dgm:cxn modelId="{6D58E5FC-B097-426A-AA0C-B61EC4138C01}" type="presOf" srcId="{9DAECFC2-8A19-4918-A2CD-C1AE4BF46DFE}" destId="{F6563EAE-3614-4791-94B3-F300E6FB010A}" srcOrd="0" destOrd="0" presId="urn:microsoft.com/office/officeart/2005/8/layout/vList2"/>
    <dgm:cxn modelId="{B5F48785-51E4-4FDF-A3E9-4E9C816822D8}" type="presOf" srcId="{83581168-1FD1-4F15-B4C3-630BB1B93BFB}" destId="{7C9BFD7A-0DDA-473C-A84C-0181E5CEF11F}" srcOrd="0" destOrd="0" presId="urn:microsoft.com/office/officeart/2005/8/layout/vList2"/>
    <dgm:cxn modelId="{B5C36DA9-8458-4DDF-A4AB-43E1686C13A8}" type="presOf" srcId="{3B70DF5C-E6EC-4C13-80F4-C9535C24A958}" destId="{4B5779C5-DEC8-4222-AA7B-3DD2527EF18D}" srcOrd="0" destOrd="0" presId="urn:microsoft.com/office/officeart/2005/8/layout/vList2"/>
    <dgm:cxn modelId="{1F5B0D6F-A50C-460B-AF65-F2F0E531FE18}" srcId="{3B70DF5C-E6EC-4C13-80F4-C9535C24A958}" destId="{F5352CFB-9408-41A0-9ECD-EDF70C0287A1}" srcOrd="5" destOrd="0" parTransId="{F317965B-263F-4655-830A-E625DEBA2765}" sibTransId="{11B400A8-7CF5-452E-B0C9-32D23E4A1004}"/>
    <dgm:cxn modelId="{5C269409-0CE8-409E-B6B8-45EFC6749FC2}" srcId="{3B70DF5C-E6EC-4C13-80F4-C9535C24A958}" destId="{C34677C5-E6C7-453A-9566-7B1006E2BF17}" srcOrd="3" destOrd="0" parTransId="{6511CC6B-5775-4A53-B3A8-FEC6884E16C5}" sibTransId="{5A36DD0D-5D99-4C79-ADA4-46AF26970D34}"/>
    <dgm:cxn modelId="{BACD1F72-F638-4F24-AA85-CA1ACB27FCBF}" srcId="{3B70DF5C-E6EC-4C13-80F4-C9535C24A958}" destId="{83581168-1FD1-4F15-B4C3-630BB1B93BFB}" srcOrd="2" destOrd="0" parTransId="{D4082C9F-8431-4D33-95D8-5EB8231393BE}" sibTransId="{F6FF7C33-EDD3-4288-B043-4A0E3566F480}"/>
    <dgm:cxn modelId="{A080CDB7-92D3-43D9-8832-6B661250FFB9}" type="presOf" srcId="{14741C5B-FC8C-4138-A52E-999E9A63E005}" destId="{906CA989-BF58-4E05-943E-72AC0DEB43F7}" srcOrd="0" destOrd="0" presId="urn:microsoft.com/office/officeart/2005/8/layout/vList2"/>
    <dgm:cxn modelId="{1E83523B-89B8-4F74-A3CF-942F953C4267}" srcId="{3B70DF5C-E6EC-4C13-80F4-C9535C24A958}" destId="{14741C5B-FC8C-4138-A52E-999E9A63E005}" srcOrd="4" destOrd="0" parTransId="{1EA3862A-10AC-49D4-830D-CB209C5B35BD}" sibTransId="{4271A458-7AF3-40F7-BCC0-316CD2B6C29D}"/>
    <dgm:cxn modelId="{0E63F0BF-833F-4A0F-B096-67B16F842085}" srcId="{3B70DF5C-E6EC-4C13-80F4-C9535C24A958}" destId="{9DAECFC2-8A19-4918-A2CD-C1AE4BF46DFE}" srcOrd="0" destOrd="0" parTransId="{000E2081-E982-4E67-96F9-C1AECCA83F72}" sibTransId="{514F0152-A580-4D80-9D47-7A48E911F028}"/>
    <dgm:cxn modelId="{832BDC3A-DEF6-436F-A252-24551BD7C76D}" type="presOf" srcId="{814A1648-13C7-4575-A248-55C68B7E4992}" destId="{374A8EF2-ACDC-4CB0-A7A1-96E21303ABB1}" srcOrd="0" destOrd="0" presId="urn:microsoft.com/office/officeart/2005/8/layout/vList2"/>
    <dgm:cxn modelId="{C2BE90FC-0E74-45D8-A27D-A9E91B1465A0}" srcId="{3B70DF5C-E6EC-4C13-80F4-C9535C24A958}" destId="{814A1648-13C7-4575-A248-55C68B7E4992}" srcOrd="1" destOrd="0" parTransId="{29CF4036-3A72-4F21-8A02-11AF452B7556}" sibTransId="{6E521D94-E92E-4DC0-AC62-4A643D1614DC}"/>
    <dgm:cxn modelId="{416C75D0-54C8-48F1-9B6C-5040CADB9ACC}" type="presOf" srcId="{F5352CFB-9408-41A0-9ECD-EDF70C0287A1}" destId="{5A010EC8-9C9E-4AC2-8673-6E545FF83FD9}" srcOrd="0" destOrd="0" presId="urn:microsoft.com/office/officeart/2005/8/layout/vList2"/>
    <dgm:cxn modelId="{9910EEFA-8B9D-4A38-8CD5-A196F41CD88B}" type="presParOf" srcId="{4B5779C5-DEC8-4222-AA7B-3DD2527EF18D}" destId="{F6563EAE-3614-4791-94B3-F300E6FB010A}" srcOrd="0" destOrd="0" presId="urn:microsoft.com/office/officeart/2005/8/layout/vList2"/>
    <dgm:cxn modelId="{6E57F507-AC96-48AB-B1DF-61C41341001D}" type="presParOf" srcId="{4B5779C5-DEC8-4222-AA7B-3DD2527EF18D}" destId="{D3EF696F-4392-416B-99A0-02D050062CCB}" srcOrd="1" destOrd="0" presId="urn:microsoft.com/office/officeart/2005/8/layout/vList2"/>
    <dgm:cxn modelId="{18CED981-FC31-4328-8372-BBF0A9C6C406}" type="presParOf" srcId="{4B5779C5-DEC8-4222-AA7B-3DD2527EF18D}" destId="{374A8EF2-ACDC-4CB0-A7A1-96E21303ABB1}" srcOrd="2" destOrd="0" presId="urn:microsoft.com/office/officeart/2005/8/layout/vList2"/>
    <dgm:cxn modelId="{4E6BDEDE-C095-45E5-A948-3B77653BB4F7}" type="presParOf" srcId="{4B5779C5-DEC8-4222-AA7B-3DD2527EF18D}" destId="{532D4FEF-7AAF-416E-BD52-1765403E6F20}" srcOrd="3" destOrd="0" presId="urn:microsoft.com/office/officeart/2005/8/layout/vList2"/>
    <dgm:cxn modelId="{D587222A-6EB9-40C7-A274-C7FB12011A82}" type="presParOf" srcId="{4B5779C5-DEC8-4222-AA7B-3DD2527EF18D}" destId="{7C9BFD7A-0DDA-473C-A84C-0181E5CEF11F}" srcOrd="4" destOrd="0" presId="urn:microsoft.com/office/officeart/2005/8/layout/vList2"/>
    <dgm:cxn modelId="{6CAB3FB9-57B6-49E1-A4FF-990515BD98DB}" type="presParOf" srcId="{4B5779C5-DEC8-4222-AA7B-3DD2527EF18D}" destId="{F512E2D5-535C-4C69-B395-AC781229DBA1}" srcOrd="5" destOrd="0" presId="urn:microsoft.com/office/officeart/2005/8/layout/vList2"/>
    <dgm:cxn modelId="{754608D7-4600-4CFF-ABC2-689DC62869C9}" type="presParOf" srcId="{4B5779C5-DEC8-4222-AA7B-3DD2527EF18D}" destId="{298FA34A-CB74-411D-8269-5C186250CC6B}" srcOrd="6" destOrd="0" presId="urn:microsoft.com/office/officeart/2005/8/layout/vList2"/>
    <dgm:cxn modelId="{16A1AC3A-EEBE-4482-85B0-DBC7D6228E10}" type="presParOf" srcId="{4B5779C5-DEC8-4222-AA7B-3DD2527EF18D}" destId="{F0ADC4FD-475D-426A-8975-EB35588C2F5E}" srcOrd="7" destOrd="0" presId="urn:microsoft.com/office/officeart/2005/8/layout/vList2"/>
    <dgm:cxn modelId="{A8989EE6-65B9-4AF4-9A50-BAFE6A359F64}" type="presParOf" srcId="{4B5779C5-DEC8-4222-AA7B-3DD2527EF18D}" destId="{906CA989-BF58-4E05-943E-72AC0DEB43F7}" srcOrd="8" destOrd="0" presId="urn:microsoft.com/office/officeart/2005/8/layout/vList2"/>
    <dgm:cxn modelId="{52D5E911-E3C4-4316-B99A-D2E93C494EEC}" type="presParOf" srcId="{4B5779C5-DEC8-4222-AA7B-3DD2527EF18D}" destId="{B831D744-A0F5-4F2C-B687-F95F0ECD775F}" srcOrd="9" destOrd="0" presId="urn:microsoft.com/office/officeart/2005/8/layout/vList2"/>
    <dgm:cxn modelId="{1C157F6D-321F-48F0-AE8B-819E177940D3}" type="presParOf" srcId="{4B5779C5-DEC8-4222-AA7B-3DD2527EF18D}" destId="{5A010EC8-9C9E-4AC2-8673-6E545FF83FD9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10974" cy="343256"/>
          </a:xfrm>
          <a:prstGeom prst="rect">
            <a:avLst/>
          </a:prstGeom>
        </p:spPr>
        <p:txBody>
          <a:bodyPr vert="horz" lIns="91859" tIns="45929" rIns="91859" bIns="4592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842" y="3"/>
            <a:ext cx="4309510" cy="343256"/>
          </a:xfrm>
          <a:prstGeom prst="rect">
            <a:avLst/>
          </a:prstGeom>
        </p:spPr>
        <p:txBody>
          <a:bodyPr vert="horz" lIns="91859" tIns="45929" rIns="91859" bIns="45929" rtlCol="0"/>
          <a:lstStyle>
            <a:lvl1pPr algn="r">
              <a:defRPr sz="1200"/>
            </a:lvl1pPr>
          </a:lstStyle>
          <a:p>
            <a:fld id="{A24DB9DC-59E4-445D-906C-8759759AD332}" type="datetimeFigureOut">
              <a:rPr lang="ru-RU" smtClean="0"/>
              <a:pPr/>
              <a:t>09.02.2021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4746"/>
            <a:ext cx="4310974" cy="343255"/>
          </a:xfrm>
          <a:prstGeom prst="rect">
            <a:avLst/>
          </a:prstGeom>
        </p:spPr>
        <p:txBody>
          <a:bodyPr vert="horz" lIns="91859" tIns="45929" rIns="91859" bIns="4592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842" y="6514746"/>
            <a:ext cx="4309510" cy="343255"/>
          </a:xfrm>
          <a:prstGeom prst="rect">
            <a:avLst/>
          </a:prstGeom>
        </p:spPr>
        <p:txBody>
          <a:bodyPr vert="horz" lIns="91859" tIns="45929" rIns="91859" bIns="45929" rtlCol="0" anchor="b"/>
          <a:lstStyle>
            <a:lvl1pPr algn="r">
              <a:defRPr sz="1200"/>
            </a:lvl1pPr>
          </a:lstStyle>
          <a:p>
            <a:fld id="{FA999BBD-BC0C-4171-842A-5EB6538949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0081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10974" cy="343256"/>
          </a:xfrm>
          <a:prstGeom prst="rect">
            <a:avLst/>
          </a:prstGeom>
        </p:spPr>
        <p:txBody>
          <a:bodyPr vert="horz" lIns="91859" tIns="45929" rIns="91859" bIns="4592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842" y="3"/>
            <a:ext cx="4309510" cy="343256"/>
          </a:xfrm>
          <a:prstGeom prst="rect">
            <a:avLst/>
          </a:prstGeom>
        </p:spPr>
        <p:txBody>
          <a:bodyPr vert="horz" lIns="91859" tIns="45929" rIns="91859" bIns="45929" rtlCol="0"/>
          <a:lstStyle>
            <a:lvl1pPr algn="r">
              <a:defRPr sz="1200"/>
            </a:lvl1pPr>
          </a:lstStyle>
          <a:p>
            <a:fld id="{7FFF8D18-B7DF-4C7E-BD64-F3D91FB1D44C}" type="datetimeFigureOut">
              <a:rPr lang="ru-RU" smtClean="0"/>
              <a:pPr/>
              <a:t>09.02.2021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4076700" cy="2312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9" tIns="45929" rIns="91859" bIns="4592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300948"/>
            <a:ext cx="7957820" cy="2699804"/>
          </a:xfrm>
          <a:prstGeom prst="rect">
            <a:avLst/>
          </a:prstGeom>
        </p:spPr>
        <p:txBody>
          <a:bodyPr vert="horz" lIns="91859" tIns="45929" rIns="91859" bIns="4592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4746"/>
            <a:ext cx="4310974" cy="343255"/>
          </a:xfrm>
          <a:prstGeom prst="rect">
            <a:avLst/>
          </a:prstGeom>
        </p:spPr>
        <p:txBody>
          <a:bodyPr vert="horz" lIns="91859" tIns="45929" rIns="91859" bIns="4592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842" y="6514746"/>
            <a:ext cx="4309510" cy="343255"/>
          </a:xfrm>
          <a:prstGeom prst="rect">
            <a:avLst/>
          </a:prstGeom>
        </p:spPr>
        <p:txBody>
          <a:bodyPr vert="horz" lIns="91859" tIns="45929" rIns="91859" bIns="45929" rtlCol="0" anchor="b"/>
          <a:lstStyle>
            <a:lvl1pPr algn="r">
              <a:defRPr sz="1200"/>
            </a:lvl1pPr>
          </a:lstStyle>
          <a:p>
            <a:fld id="{40D94598-1EB1-41C7-90A3-04EBF22EA6A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1614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9625" y="1901605"/>
            <a:ext cx="9175750" cy="13121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250" y="3468793"/>
            <a:ext cx="7556500" cy="15643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065847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13371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39471" y="218220"/>
            <a:ext cx="2867422" cy="46633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7209" y="218220"/>
            <a:ext cx="8422349" cy="46633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75249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5"/>
          <p:cNvSpPr/>
          <p:nvPr userDrawn="1"/>
        </p:nvSpPr>
        <p:spPr>
          <a:xfrm>
            <a:off x="10710002" y="3"/>
            <a:ext cx="90170" cy="5607050"/>
          </a:xfrm>
          <a:custGeom>
            <a:avLst/>
            <a:gdLst/>
            <a:ahLst/>
            <a:cxnLst/>
            <a:rect l="l" t="t" r="r" b="b"/>
            <a:pathLst>
              <a:path w="90170" h="5607050">
                <a:moveTo>
                  <a:pt x="90004" y="0"/>
                </a:moveTo>
                <a:lnTo>
                  <a:pt x="0" y="0"/>
                </a:lnTo>
                <a:lnTo>
                  <a:pt x="0" y="5524195"/>
                </a:lnTo>
                <a:lnTo>
                  <a:pt x="90004" y="5606999"/>
                </a:lnTo>
                <a:lnTo>
                  <a:pt x="90004" y="0"/>
                </a:lnTo>
                <a:close/>
              </a:path>
            </a:pathLst>
          </a:custGeom>
          <a:solidFill>
            <a:srgbClr val="95A1B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2FB9-9F98-4B3B-BF18-763349E6BA96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4D5F"/>
                </a:solidFill>
                <a:latin typeface="Arial"/>
                <a:cs typeface="Arial"/>
              </a:defRPr>
            </a:lvl1pPr>
          </a:lstStyle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9730496" y="-21869"/>
            <a:ext cx="1069585" cy="1148487"/>
            <a:chOff x="9744468" y="-8895"/>
            <a:chExt cx="1069584" cy="1148487"/>
          </a:xfrm>
        </p:grpSpPr>
        <p:sp>
          <p:nvSpPr>
            <p:cNvPr id="12" name="Полилиния 11"/>
            <p:cNvSpPr/>
            <p:nvPr/>
          </p:nvSpPr>
          <p:spPr>
            <a:xfrm>
              <a:off x="9744468" y="-8895"/>
              <a:ext cx="1069584" cy="1148487"/>
            </a:xfrm>
            <a:custGeom>
              <a:avLst/>
              <a:gdLst>
                <a:gd name="connsiteX0" fmla="*/ 318977 w 864782"/>
                <a:gd name="connsiteY0" fmla="*/ 907312 h 928577"/>
                <a:gd name="connsiteX1" fmla="*/ 864782 w 864782"/>
                <a:gd name="connsiteY1" fmla="*/ 439479 h 928577"/>
                <a:gd name="connsiteX2" fmla="*/ 864782 w 864782"/>
                <a:gd name="connsiteY2" fmla="*/ 0 h 928577"/>
                <a:gd name="connsiteX3" fmla="*/ 361507 w 864782"/>
                <a:gd name="connsiteY3" fmla="*/ 0 h 928577"/>
                <a:gd name="connsiteX4" fmla="*/ 0 w 864782"/>
                <a:gd name="connsiteY4" fmla="*/ 255182 h 928577"/>
                <a:gd name="connsiteX5" fmla="*/ 0 w 864782"/>
                <a:gd name="connsiteY5" fmla="*/ 928577 h 928577"/>
                <a:gd name="connsiteX6" fmla="*/ 318977 w 864782"/>
                <a:gd name="connsiteY6" fmla="*/ 907312 h 928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782" h="928577">
                  <a:moveTo>
                    <a:pt x="318977" y="907312"/>
                  </a:moveTo>
                  <a:lnTo>
                    <a:pt x="864782" y="439479"/>
                  </a:lnTo>
                  <a:lnTo>
                    <a:pt x="864782" y="0"/>
                  </a:lnTo>
                  <a:lnTo>
                    <a:pt x="361507" y="0"/>
                  </a:lnTo>
                  <a:lnTo>
                    <a:pt x="0" y="255182"/>
                  </a:lnTo>
                  <a:lnTo>
                    <a:pt x="0" y="928577"/>
                  </a:lnTo>
                  <a:lnTo>
                    <a:pt x="318977" y="9073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121900" y="66660"/>
              <a:ext cx="516927" cy="60558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785137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731" y="3933569"/>
            <a:ext cx="9175750" cy="12157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2731" y="2594514"/>
            <a:ext cx="9175750" cy="1339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49928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7205" y="1275292"/>
            <a:ext cx="5644885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2007" y="1275292"/>
            <a:ext cx="5644885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32038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45143"/>
            <a:ext cx="9715500" cy="102023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750" y="1370230"/>
            <a:ext cx="4769666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9750" y="1941278"/>
            <a:ext cx="4769666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3714" y="1370230"/>
            <a:ext cx="4771540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3714" y="1941278"/>
            <a:ext cx="4771540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94658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15607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9726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4" y="243723"/>
            <a:ext cx="3551481" cy="1037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545" y="243726"/>
            <a:ext cx="6034705" cy="52244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754" y="1280960"/>
            <a:ext cx="3551481" cy="41872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980740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5896" y="4284980"/>
            <a:ext cx="6477000" cy="505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5896" y="546958"/>
            <a:ext cx="6477000" cy="3672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5896" y="4790846"/>
            <a:ext cx="6477000" cy="7184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91528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45143"/>
            <a:ext cx="9715500" cy="1020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750" y="1428330"/>
            <a:ext cx="9715500" cy="40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750" y="5673631"/>
            <a:ext cx="2518833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D8196-B5FF-4666-BA03-650D2B9B1072}" type="datetime1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88295" y="5673631"/>
            <a:ext cx="3418417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36418" y="5673631"/>
            <a:ext cx="2518833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‹#›</a:t>
            </a:fld>
            <a:endParaRPr lang="ru-RU" dirty="0"/>
          </a:p>
        </p:txBody>
      </p:sp>
      <p:sp>
        <p:nvSpPr>
          <p:cNvPr id="7" name="object 5"/>
          <p:cNvSpPr/>
          <p:nvPr userDrawn="1"/>
        </p:nvSpPr>
        <p:spPr>
          <a:xfrm>
            <a:off x="10710002" y="3"/>
            <a:ext cx="90170" cy="5607050"/>
          </a:xfrm>
          <a:custGeom>
            <a:avLst/>
            <a:gdLst/>
            <a:ahLst/>
            <a:cxnLst/>
            <a:rect l="l" t="t" r="r" b="b"/>
            <a:pathLst>
              <a:path w="90170" h="5607050">
                <a:moveTo>
                  <a:pt x="90004" y="0"/>
                </a:moveTo>
                <a:lnTo>
                  <a:pt x="0" y="0"/>
                </a:lnTo>
                <a:lnTo>
                  <a:pt x="0" y="5524195"/>
                </a:lnTo>
                <a:lnTo>
                  <a:pt x="90004" y="5606999"/>
                </a:lnTo>
                <a:lnTo>
                  <a:pt x="90004" y="0"/>
                </a:lnTo>
                <a:close/>
              </a:path>
            </a:pathLst>
          </a:custGeom>
          <a:solidFill>
            <a:srgbClr val="95A1B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9730496" y="-21869"/>
            <a:ext cx="1069585" cy="1148487"/>
            <a:chOff x="9744468" y="-8895"/>
            <a:chExt cx="1069584" cy="1148487"/>
          </a:xfrm>
        </p:grpSpPr>
        <p:sp>
          <p:nvSpPr>
            <p:cNvPr id="9" name="Полилиния 8"/>
            <p:cNvSpPr/>
            <p:nvPr/>
          </p:nvSpPr>
          <p:spPr>
            <a:xfrm>
              <a:off x="9744468" y="-8895"/>
              <a:ext cx="1069584" cy="1148487"/>
            </a:xfrm>
            <a:custGeom>
              <a:avLst/>
              <a:gdLst>
                <a:gd name="connsiteX0" fmla="*/ 318977 w 864782"/>
                <a:gd name="connsiteY0" fmla="*/ 907312 h 928577"/>
                <a:gd name="connsiteX1" fmla="*/ 864782 w 864782"/>
                <a:gd name="connsiteY1" fmla="*/ 439479 h 928577"/>
                <a:gd name="connsiteX2" fmla="*/ 864782 w 864782"/>
                <a:gd name="connsiteY2" fmla="*/ 0 h 928577"/>
                <a:gd name="connsiteX3" fmla="*/ 361507 w 864782"/>
                <a:gd name="connsiteY3" fmla="*/ 0 h 928577"/>
                <a:gd name="connsiteX4" fmla="*/ 0 w 864782"/>
                <a:gd name="connsiteY4" fmla="*/ 255182 h 928577"/>
                <a:gd name="connsiteX5" fmla="*/ 0 w 864782"/>
                <a:gd name="connsiteY5" fmla="*/ 928577 h 928577"/>
                <a:gd name="connsiteX6" fmla="*/ 318977 w 864782"/>
                <a:gd name="connsiteY6" fmla="*/ 907312 h 928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782" h="928577">
                  <a:moveTo>
                    <a:pt x="318977" y="907312"/>
                  </a:moveTo>
                  <a:lnTo>
                    <a:pt x="864782" y="439479"/>
                  </a:lnTo>
                  <a:lnTo>
                    <a:pt x="864782" y="0"/>
                  </a:lnTo>
                  <a:lnTo>
                    <a:pt x="361507" y="0"/>
                  </a:lnTo>
                  <a:lnTo>
                    <a:pt x="0" y="255182"/>
                  </a:lnTo>
                  <a:lnTo>
                    <a:pt x="0" y="928577"/>
                  </a:lnTo>
                  <a:lnTo>
                    <a:pt x="318977" y="9073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121900" y="66660"/>
              <a:ext cx="516927" cy="605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5233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/>
          <p:nvPr/>
        </p:nvSpPr>
        <p:spPr>
          <a:xfrm>
            <a:off x="1548299" y="1993901"/>
            <a:ext cx="8726002" cy="1401016"/>
          </a:xfrm>
          <a:prstGeom prst="rect">
            <a:avLst/>
          </a:prstGeom>
        </p:spPr>
        <p:txBody>
          <a:bodyPr vert="horz" wrap="square" lIns="0" tIns="351147" rIns="0" bIns="0" rtlCol="0">
            <a:spAutoFit/>
          </a:bodyPr>
          <a:lstStyle/>
          <a:p>
            <a:r>
              <a:rPr lang="en-US" sz="4000" b="1" spc="-195" dirty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lang="ru-RU" sz="4000" b="1" spc="-195" dirty="0">
                <a:solidFill>
                  <a:schemeClr val="bg1"/>
                </a:solidFill>
                <a:latin typeface="Arial"/>
                <a:cs typeface="Arial"/>
              </a:rPr>
              <a:t>    </a:t>
            </a:r>
            <a:r>
              <a:rPr lang="ru-RU" sz="2800" b="1" spc="-195" dirty="0">
                <a:solidFill>
                  <a:schemeClr val="bg1"/>
                </a:solidFill>
                <a:latin typeface="Arial"/>
                <a:cs typeface="Arial"/>
              </a:rPr>
              <a:t>Основные  </a:t>
            </a:r>
            <a:r>
              <a:rPr lang="ru-RU" sz="2800" b="1" spc="-19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методологические и организационные </a:t>
            </a:r>
          </a:p>
          <a:p>
            <a:r>
              <a:rPr lang="ru-RU" sz="2800" b="1" spc="-19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</a:t>
            </a:r>
            <a:r>
              <a:rPr lang="ru-RU" sz="2800" b="1" spc="-195" dirty="0">
                <a:solidFill>
                  <a:schemeClr val="bg1"/>
                </a:solidFill>
                <a:latin typeface="Arial"/>
                <a:cs typeface="Arial"/>
              </a:rPr>
              <a:t>положения</a:t>
            </a:r>
            <a:r>
              <a:rPr lang="ru-RU" sz="2800" b="1" spc="-19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по сплошному наблюдению МСП</a:t>
            </a:r>
          </a:p>
        </p:txBody>
      </p:sp>
      <p:pic>
        <p:nvPicPr>
          <p:cNvPr id="7" name="Рисунок 6" descr="https://expert-tsk.ru/accounting/rossta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700" y="241300"/>
            <a:ext cx="945515" cy="9448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2"/>
          <p:cNvSpPr>
            <a:spLocks noChangeArrowheads="1"/>
          </p:cNvSpPr>
          <p:nvPr/>
        </p:nvSpPr>
        <p:spPr bwMode="gray">
          <a:xfrm>
            <a:off x="7607300" y="5373132"/>
            <a:ext cx="2133600" cy="48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4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23301" y="781084"/>
            <a:ext cx="7302146" cy="56682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ОБЕСПЕЧЕНИЕ </a:t>
            </a:r>
            <a:r>
              <a:rPr lang="ru-RU" b="1" spc="-3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РЕСПОНДЕНТОВ </a:t>
            </a:r>
            <a:r>
              <a:rPr lang="ru-RU" b="1" spc="-3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СТАТИСТИЧЕСКИМ ИНСТРУМЕНТАРИЕМ</a:t>
            </a: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10</a:t>
            </a:fld>
            <a:endParaRPr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6398" y="1488292"/>
            <a:ext cx="100584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Отмена рассылка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стат. инструментария Почтой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форм при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непосредственном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обращении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респондента 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Размещение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форм в электронном виде на сайте Росстата, на ЕПГУ,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сайтах правовых систем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(Гарант, Консультант и др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Различные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способы информирования респондентов о размещении форм 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вариантах предоставления отчетных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" y="275997"/>
            <a:ext cx="10807700" cy="5832704"/>
            <a:chOff x="1" y="275997"/>
            <a:chExt cx="10807700" cy="5832704"/>
          </a:xfrm>
        </p:grpSpPr>
        <p:sp>
          <p:nvSpPr>
            <p:cNvPr id="18" name="object 2"/>
            <p:cNvSpPr/>
            <p:nvPr/>
          </p:nvSpPr>
          <p:spPr>
            <a:xfrm>
              <a:off x="1" y="275997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3"/>
            <p:cNvSpPr/>
            <p:nvPr/>
          </p:nvSpPr>
          <p:spPr>
            <a:xfrm>
              <a:off x="1" y="954010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4" name="Рисунок 23" descr="https://img2.gratispng.com/20190304/yta/kisspng-portable-network-graphics-email-spamming-image-web-phn-mm-ly-a-ch-email-yousoft-vi-5c7ce303229d13.189825381551688451141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69136" y="1131874"/>
            <a:ext cx="1142417" cy="857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Рисунок 36" descr="https://yt3.ggpht.com/a/AGF-l79bkV2EgAXXgsBr4ccRMAFb47P3nMlMb108UA=s900-c-k-c0xffffffff-no-rj-m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8028" y="2989262"/>
            <a:ext cx="552368" cy="6929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96840" y="3917956"/>
            <a:ext cx="944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Автоматическая рассылка уведомления через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-сбор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(при наличии актуальных телефонов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адресов респондентов)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 descr="https://yt3.ggpht.com/a/AGF-l79bkV2EgAXXgsBr4ccRMAFb47P3nMlMb108UA=s900-c-k-c0xffffffff-no-rj-m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6590" y="1560502"/>
            <a:ext cx="552368" cy="692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Рисунок 22" descr="https://yt3.ggpht.com/a/AGF-l79bkV2EgAXXgsBr4ccRMAFb47P3nMlMb108UA=s900-c-k-c0xffffffff-no-rj-m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8028" y="2274882"/>
            <a:ext cx="552368" cy="692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Рисунок 24" descr="https://yt3.ggpht.com/a/AGF-l79bkV2EgAXXgsBr4ccRMAFb47P3nMlMb108UA=s900-c-k-c0xffffffff-no-rj-m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9466" y="3775080"/>
            <a:ext cx="552368" cy="692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753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96222" y="616008"/>
            <a:ext cx="7930278" cy="57964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АДМИНИСТРАТИВНАЯ ОТВЕТСТВЕННОСТЬ</a:t>
            </a:r>
          </a:p>
          <a:p>
            <a:pPr marL="12699">
              <a:spcBef>
                <a:spcPts val="1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ст. 13.19 КоАП РФ </a:t>
            </a:r>
            <a:endParaRPr lang="ru-RU" b="1" spc="-3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11</a:t>
            </a:fld>
            <a:endParaRPr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6398" y="1231900"/>
            <a:ext cx="37975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5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непредставление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5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несвоевременное представление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5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предоставление недостоверных первичных данных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2526" y="2417758"/>
            <a:ext cx="10370647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1. 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Непредоставление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респондентами субъектам официального статистического учета первичных статистических данных в установленном порядке или несвоевременное предоставление этих данных либо предоставление недостоверных первичных статистических данных -</a:t>
            </a:r>
          </a:p>
          <a:p>
            <a:pPr algn="just"/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влечет наложение административного штрафа </a:t>
            </a: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на должностных лиц в размере	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рублей;</a:t>
            </a: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на юридических лиц                   	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70 000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рублей.</a:t>
            </a:r>
          </a:p>
          <a:p>
            <a:pPr algn="just"/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2. Повторное совершение административного правонарушения, предусмотренного частью 1 настоящей статьи, -</a:t>
            </a: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влечет наложение административного штрафа</a:t>
            </a: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на должностных лиц в размере  	от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до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50 000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рублей;</a:t>
            </a: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на юридических лиц                   	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100 000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150 000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рублей.</a:t>
            </a:r>
          </a:p>
          <a:p>
            <a:pPr algn="just"/>
            <a:r>
              <a:rPr lang="ru-RU" sz="1600" dirty="0" smtClean="0"/>
              <a:t> </a:t>
            </a:r>
            <a:endParaRPr lang="ru-RU" sz="16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1" y="275997"/>
            <a:ext cx="10807700" cy="5832704"/>
            <a:chOff x="1" y="275997"/>
            <a:chExt cx="10807700" cy="5832704"/>
          </a:xfrm>
        </p:grpSpPr>
        <p:sp>
          <p:nvSpPr>
            <p:cNvPr id="24" name="object 2"/>
            <p:cNvSpPr/>
            <p:nvPr/>
          </p:nvSpPr>
          <p:spPr>
            <a:xfrm>
              <a:off x="1" y="275997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3"/>
            <p:cNvSpPr/>
            <p:nvPr/>
          </p:nvSpPr>
          <p:spPr>
            <a:xfrm>
              <a:off x="1" y="954010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8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9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8" name="Рисунок 27" descr="https://biblio-sevsk.brn.muzkult.ru/media/2018/07/31/1225103752/image_image_276986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722" y="153639"/>
            <a:ext cx="895873" cy="924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070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53662" y="757906"/>
            <a:ext cx="4977238" cy="28982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cap="smal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НАБЛЮДЕНИЯ ЮЛ И ИП</a:t>
            </a:r>
            <a:endParaRPr lang="ru-RU" b="1" spc="-3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12</a:t>
            </a:fld>
            <a:endParaRPr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1" y="275997"/>
            <a:ext cx="10807700" cy="5832704"/>
            <a:chOff x="1" y="275997"/>
            <a:chExt cx="10807700" cy="5832704"/>
          </a:xfrm>
        </p:grpSpPr>
        <p:sp>
          <p:nvSpPr>
            <p:cNvPr id="18" name="object 2"/>
            <p:cNvSpPr/>
            <p:nvPr/>
          </p:nvSpPr>
          <p:spPr>
            <a:xfrm>
              <a:off x="1" y="275997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3"/>
            <p:cNvSpPr/>
            <p:nvPr/>
          </p:nvSpPr>
          <p:spPr>
            <a:xfrm>
              <a:off x="1" y="954010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68278" y="1703378"/>
            <a:ext cx="9840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/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</a:t>
            </a: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численность работников (средняя, среднесписочная), начисленная заработная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плата</a:t>
            </a: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оценка субподрядных работ 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платные услуги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населению (метка)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88900" algn="ctr"/>
            <a:r>
              <a:rPr lang="ru-RU" sz="1600" b="1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т.ч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 единственный источник:</a:t>
            </a: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выручка от реализации товаров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(работ, услуг),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 фактическим детализированным видам деятельности </a:t>
            </a: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основные фонды по видам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расчет стоимости основного капитала баланса активов и пассивов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28600" indent="-139700">
              <a:buFont typeface="Arial" panose="020B0604020202020204" pitchFamily="34" charset="0"/>
              <a:buChar char="•"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инвестиции в основной капитал, в том числе за счет бюджетных средств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– оценка эффективности деятельности высших должностных лиц субъектов РФ и деятельности органов исполнительной власти субъектов (Указ Президента РФ от 25.04.2019 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193; Указ Президента РФ от 21.07.2020 №474 «О национальных целях развития Российской Федерации на период до 2030 года»)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наличие инновационной деятельности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– расчет показателя «Увеличение количества организаций, осуществляющих технологические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инновации»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численность исследователей (для юр. лиц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(требуется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РФ)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информационное обеспечение мониторинга реализации национального проекта «Наука», Стратегии научно-технологического развития РФ</a:t>
            </a:r>
          </a:p>
        </p:txBody>
      </p:sp>
      <p:pic>
        <p:nvPicPr>
          <p:cNvPr id="23" name="Рисунок 22" descr="https://thumbs.dreamstime.com/b/%D0%BE%D1%82%D0%BC%D0%B5%D1%82%D0%BA%D0%B0-2625122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83714" y="1560502"/>
            <a:ext cx="1192528" cy="1364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361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13</a:t>
            </a:fld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68278" y="203180"/>
          <a:ext cx="9858444" cy="567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ject 2"/>
          <p:cNvSpPr/>
          <p:nvPr/>
        </p:nvSpPr>
        <p:spPr>
          <a:xfrm>
            <a:off x="1" y="275997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Полилиния 4"/>
          <p:cNvSpPr/>
          <p:nvPr/>
        </p:nvSpPr>
        <p:spPr>
          <a:xfrm>
            <a:off x="10229447" y="5249284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14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4972" y="252388"/>
            <a:ext cx="974698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МСП НА ФОРМИРОВАНИЕ </a:t>
            </a:r>
          </a:p>
          <a:p>
            <a:pPr marL="8890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БАЗОВЫХ ПОКАЗАТЕЛЕЙ</a:t>
            </a: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МСП ПРОИЗВОДИТСЯ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СВЫШЕ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ТРЕТИ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ОБЪЕМА ВРП РЕСПУБЛИКИ АДЫГЕЯ</a:t>
            </a:r>
          </a:p>
          <a:p>
            <a:pPr marL="228600" lvl="0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ДОБАВЛЕННОЙ СТОИМОСТИ, ПРОИЗВЕДЕННОЙ МСП, К ОБЪЕМУ ДОБАВЛЕННОЙ СТОИМОСТИ ПО ВИДУ ДЕЯТЕЛЬНОСТИ:</a:t>
            </a:r>
          </a:p>
          <a:p>
            <a:pPr marL="685789" lvl="1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60 ДО 70% 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ВОДОСНАБЖЕНИЕ; ВОДООТВЕДЕНИЕ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ОРГАНИЗАЦИЯ СБОРА И УТИЛИЗАЦИИ ОТХОДОВ, ДЕЯТЕЛЬНОСТЬ ПО ЛИКВИДАЦИИ ЗАГРЯЗНЕНИЙ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АДМИНИСТРАТИВНАЯ И СОПУТСТВУЮЩИЕ УСЛУГИ</a:t>
            </a:r>
          </a:p>
          <a:p>
            <a:pPr marL="228600" lvl="0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789" lvl="1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30 ДО 60%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СЕЛЬСКОЕ, ЛЕСНОЕ ХОЗЯЙСТВО, ОХОТА, РЫБОЛОВСТВО И РЫБОВОДСТВО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ГОСТИНИЦ И ПРЕДПРИЯТИЙ ОБЩЕСТВЕННОГО ПИТАНИЯ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ПОЛЕЗНЫХ ИСКОПАЕМЫХ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ТРАНСПОРТИРОВКА И ХРАНЕНИЕ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ОБРАБАТЫВАЮЩИЕ ПРОИЗВОДСТВА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ТОРГОВЛЯ ОПТОВАЯ И РОЗНИЧНАЯ; РЕМОНТ АВТОТРАНСПОРТНЫХ СРЕДСТВ И МОТОЦИКЛОВ</a:t>
            </a:r>
          </a:p>
          <a:p>
            <a:pPr marL="685789" lvl="1" indent="-139700">
              <a:spcAft>
                <a:spcPts val="600"/>
              </a:spcAft>
              <a:buFont typeface="Wingdings" pitchFamily="2" charset="2"/>
              <a:buChar char="Ø"/>
            </a:pPr>
            <a:endParaRPr lang="ru-RU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ОКОЛО ЧЕТВЕРТИ СРЕДНЕЙ ЧИСЛЕННОСТИ РАБОТНИКОВ ЮРИДИЧЕСКИХ ЛИЦ РЕСПУБЛИКИ – РАБОТАЮТ В МСП </a:t>
            </a:r>
          </a:p>
          <a:p>
            <a:pPr marL="228600" lvl="0" indent="-139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ДОЛЮ СУБЪЕКТОВ МСП ПРИХОДИТСЯ ПЯТАЯ ЧАСТЬ ОБЪЕМА ИНВЕСТИЦИЙ В РЕГИОНЕ </a:t>
            </a:r>
          </a:p>
        </p:txBody>
      </p:sp>
      <p:sp>
        <p:nvSpPr>
          <p:cNvPr id="4" name="object 2"/>
          <p:cNvSpPr/>
          <p:nvPr/>
        </p:nvSpPr>
        <p:spPr>
          <a:xfrm>
            <a:off x="1" y="275997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lang="ru-RU" smtClean="0"/>
              <a:pPr marL="25399">
                <a:lnSpc>
                  <a:spcPts val="1645"/>
                </a:lnSpc>
              </a:pPr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8344" y="346056"/>
            <a:ext cx="942361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РАЗРЕЗЫ ФОРМИРОВАНИЯ СВОДНЫХ ИТОГОВ</a:t>
            </a: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1397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региональный, муниципальный (ОКТМО)</a:t>
            </a:r>
          </a:p>
          <a:p>
            <a:pPr marL="228600" indent="-139700">
              <a:buFont typeface="Arial" panose="020B0604020202020204" pitchFamily="34" charset="0"/>
              <a:buChar char="•"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деятельности с детализацией до 4-6 знаков ОКВЭД2</a:t>
            </a:r>
          </a:p>
          <a:p>
            <a:pPr marL="228600" lvl="0" indent="-139700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lvl="0" indent="-1397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собственности, организационно-правовые формы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1" y="275997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16</a:t>
            </a:fld>
            <a:endParaRPr dirty="0"/>
          </a:p>
        </p:txBody>
      </p:sp>
      <p:sp>
        <p:nvSpPr>
          <p:cNvPr id="24" name="object 2"/>
          <p:cNvSpPr/>
          <p:nvPr/>
        </p:nvSpPr>
        <p:spPr>
          <a:xfrm>
            <a:off x="1" y="275997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3"/>
          <p:cNvSpPr/>
          <p:nvPr/>
        </p:nvSpPr>
        <p:spPr>
          <a:xfrm>
            <a:off x="1" y="954010"/>
            <a:ext cx="772795" cy="678180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4500" y="1393418"/>
            <a:ext cx="9849547" cy="4051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7160">
              <a:spcBef>
                <a:spcPts val="600"/>
              </a:spcBef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п.1.1 А. ФПСР: итоги сплошного наблюдения за деятельностью субъектов МСП распространяются (публикуются) не реже одного раза в пять лет: </a:t>
            </a:r>
          </a:p>
          <a:p>
            <a:pPr marR="137160">
              <a:spcBef>
                <a:spcPts val="600"/>
              </a:spcBef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предварительные через 11 месяцев после отчетного периода 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окончательные — через 18 месяцев после отчетного периода</a:t>
            </a:r>
          </a:p>
          <a:p>
            <a:pPr>
              <a:spcBef>
                <a:spcPts val="600"/>
              </a:spcBef>
              <a:tabLst>
                <a:tab pos="2164715" algn="ctr"/>
                <a:tab pos="5026660" algn="ctr"/>
              </a:tabLst>
            </a:pPr>
            <a:endParaRPr lang="ru-RU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2164715" algn="ctr"/>
                <a:tab pos="5026660" algn="ctr"/>
              </a:tabLs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Публикация итогов сплошного наблюдения:</a:t>
            </a:r>
          </a:p>
          <a:p>
            <a:pPr>
              <a:spcBef>
                <a:spcPts val="600"/>
              </a:spcBef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предварительные — декабрь 2021, окончательные — июнь 2022</a:t>
            </a:r>
          </a:p>
          <a:p>
            <a:pPr>
              <a:lnSpc>
                <a:spcPct val="107000"/>
              </a:lnSpc>
              <a:spcBef>
                <a:spcPts val="600"/>
              </a:spcBef>
            </a:pPr>
            <a:endParaRPr lang="ru-RU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публикационных таблицах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региону максимальная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детализация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знака ОКВЭД2</a:t>
            </a:r>
          </a:p>
          <a:p>
            <a:pPr>
              <a:lnSpc>
                <a:spcPct val="107000"/>
              </a:lnSpc>
              <a:spcBef>
                <a:spcPts val="60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Итоговые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таблицы в муниципальном разрезе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формируются 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соблюдением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конфиденциальности, публикация – на уровне разделов ОКВЭД2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object 5"/>
          <p:cNvSpPr txBox="1"/>
          <p:nvPr/>
        </p:nvSpPr>
        <p:spPr>
          <a:xfrm>
            <a:off x="953662" y="757906"/>
            <a:ext cx="7302146" cy="28982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cap="smal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ПУБЛИКАЦИЯ ИТОГОВ СПЛОШНОГО НАБЛЮДЕНИЯ</a:t>
            </a:r>
            <a:endParaRPr lang="ru-RU" b="1" spc="-3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Solovova_lm\Pictures\55417f36-1d27-36d3-1d27-3694b397f576_photo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167" y="2908300"/>
            <a:ext cx="13716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00863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17</a:t>
            </a:fld>
            <a:endParaRPr dirty="0"/>
          </a:p>
        </p:txBody>
      </p:sp>
      <p:sp>
        <p:nvSpPr>
          <p:cNvPr id="24" name="object 2"/>
          <p:cNvSpPr/>
          <p:nvPr/>
        </p:nvSpPr>
        <p:spPr>
          <a:xfrm>
            <a:off x="1" y="275997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3"/>
          <p:cNvSpPr/>
          <p:nvPr/>
        </p:nvSpPr>
        <p:spPr>
          <a:xfrm>
            <a:off x="1" y="954010"/>
            <a:ext cx="772795" cy="678180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Полилиния 32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2">
            <a:extLst>
              <a:ext uri="{FF2B5EF4-FFF2-40B4-BE49-F238E27FC236}">
                <a16:creationId xmlns="" xmlns:a16="http://schemas.microsoft.com/office/drawing/2014/main" id="{D7819AA6-DC99-4B73-A380-B51FDFA576B6}"/>
              </a:ext>
            </a:extLst>
          </p:cNvPr>
          <p:cNvSpPr txBox="1">
            <a:spLocks/>
          </p:cNvSpPr>
          <p:nvPr/>
        </p:nvSpPr>
        <p:spPr>
          <a:xfrm>
            <a:off x="1130300" y="17653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СПАСИБО ЗА ВНИМАНИЕ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!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4" name="Рисунок 43" descr="https://st2.depositphotos.com/3643473/9418/i/950/depositphotos_94183504-stock-photo-exclamation-mark-and-a-questio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984500"/>
            <a:ext cx="22860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7699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23301" y="781084"/>
            <a:ext cx="7302146" cy="57964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НОРМАТИВНО-ПРАВОВАЯ БАЗА</a:t>
            </a:r>
          </a:p>
          <a:p>
            <a:pPr marL="12699">
              <a:spcBef>
                <a:spcPts val="100"/>
              </a:spcBef>
            </a:pPr>
            <a:r>
              <a:rPr lang="ru-RU" b="1" spc="-3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СПЛОШНОГО НАБЛЮДЕНИЯ</a:t>
            </a:r>
            <a:endParaRPr lang="ru-RU" b="1" spc="-35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2</a:t>
            </a:fld>
            <a:endParaRPr dirty="0"/>
          </a:p>
        </p:txBody>
      </p:sp>
      <p:grpSp>
        <p:nvGrpSpPr>
          <p:cNvPr id="3" name="Группа 16"/>
          <p:cNvGrpSpPr/>
          <p:nvPr/>
        </p:nvGrpSpPr>
        <p:grpSpPr>
          <a:xfrm>
            <a:off x="1" y="275997"/>
            <a:ext cx="10807700" cy="5832704"/>
            <a:chOff x="1" y="275997"/>
            <a:chExt cx="10807700" cy="5832704"/>
          </a:xfrm>
        </p:grpSpPr>
        <p:sp>
          <p:nvSpPr>
            <p:cNvPr id="18" name="object 2"/>
            <p:cNvSpPr/>
            <p:nvPr/>
          </p:nvSpPr>
          <p:spPr>
            <a:xfrm>
              <a:off x="1" y="275997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3"/>
            <p:cNvSpPr/>
            <p:nvPr/>
          </p:nvSpPr>
          <p:spPr>
            <a:xfrm>
              <a:off x="1" y="954010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44" name="Схема 43"/>
          <p:cNvGraphicFramePr/>
          <p:nvPr/>
        </p:nvGraphicFramePr>
        <p:xfrm>
          <a:off x="825078" y="1627140"/>
          <a:ext cx="9287330" cy="393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5753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89737" y="750947"/>
            <a:ext cx="4905573" cy="28982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ЦЕЛЬ СПЛОШНОГО НАБЛЮДЕНИЯ МСП </a:t>
            </a:r>
          </a:p>
        </p:txBody>
      </p:sp>
      <p:sp>
        <p:nvSpPr>
          <p:cNvPr id="11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3</a:t>
            </a:fld>
            <a:endParaRPr dirty="0"/>
          </a:p>
        </p:txBody>
      </p:sp>
      <p:sp>
        <p:nvSpPr>
          <p:cNvPr id="41" name="Прямоугольник с двумя учесеченными противолежащими углами 211">
            <a:extLst>
              <a:ext uri="{FF2B5EF4-FFF2-40B4-BE49-F238E27FC236}">
                <a16:creationId xmlns="" xmlns:a16="http://schemas.microsoft.com/office/drawing/2014/main" id="{E03F6D95-91A4-924B-B4D8-C83C63E2ECB2}"/>
              </a:ext>
            </a:extLst>
          </p:cNvPr>
          <p:cNvSpPr/>
          <p:nvPr/>
        </p:nvSpPr>
        <p:spPr>
          <a:xfrm>
            <a:off x="930875" y="1258306"/>
            <a:ext cx="9375380" cy="1088014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  <a:effectLst>
            <a:outerShdw dist="508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44000" rtlCol="0" anchor="ctr"/>
          <a:lstStyle/>
          <a:p>
            <a:pPr algn="just"/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Получение комплексной и детализированной характеристики экономической деятельности субъектов МСП для повышения качества прогнозирования и выработки мер эффективного функционирования российской экономики, ее отдельных секторов в географическом распределении</a:t>
            </a:r>
          </a:p>
        </p:txBody>
      </p:sp>
      <p:sp>
        <p:nvSpPr>
          <p:cNvPr id="37" name="object 5"/>
          <p:cNvSpPr txBox="1"/>
          <p:nvPr/>
        </p:nvSpPr>
        <p:spPr>
          <a:xfrm>
            <a:off x="611154" y="2917824"/>
            <a:ext cx="2320197" cy="25904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ru-RU" sz="1600" b="1" spc="-35" dirty="0">
                <a:solidFill>
                  <a:srgbClr val="354D5F"/>
                </a:solidFill>
                <a:latin typeface="Arial"/>
                <a:cs typeface="Arial"/>
              </a:rPr>
              <a:t>ЗАДАЧА  </a:t>
            </a:r>
          </a:p>
        </p:txBody>
      </p:sp>
      <p:sp>
        <p:nvSpPr>
          <p:cNvPr id="39" name="object 2"/>
          <p:cNvSpPr/>
          <p:nvPr/>
        </p:nvSpPr>
        <p:spPr>
          <a:xfrm rot="5400000">
            <a:off x="1552763" y="2119091"/>
            <a:ext cx="386396" cy="983731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3"/>
          <p:cNvSpPr/>
          <p:nvPr/>
        </p:nvSpPr>
        <p:spPr>
          <a:xfrm rot="5400000">
            <a:off x="1311345" y="2360509"/>
            <a:ext cx="370517" cy="485016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82922" y="2703510"/>
            <a:ext cx="6821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сформировать полные и достоверные данные сплошного наблюдения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182922" y="3489328"/>
            <a:ext cx="69981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обеспечить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полноту охвата хозяйствующих субъектов, фактически осуществлявших деятельность в 2020 году,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получить максимум информации от экономически активных хозяйствующих субъектов</a:t>
            </a:r>
          </a:p>
        </p:txBody>
      </p:sp>
      <p:sp>
        <p:nvSpPr>
          <p:cNvPr id="49" name="object 5"/>
          <p:cNvSpPr txBox="1"/>
          <p:nvPr/>
        </p:nvSpPr>
        <p:spPr>
          <a:xfrm>
            <a:off x="539716" y="3989394"/>
            <a:ext cx="2320197" cy="25904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ru-RU" sz="1600" b="1" spc="-35" dirty="0">
                <a:solidFill>
                  <a:srgbClr val="354D5F"/>
                </a:solidFill>
                <a:latin typeface="Arial"/>
                <a:cs typeface="Arial"/>
              </a:rPr>
              <a:t>УСЛОВИЕ   </a:t>
            </a:r>
          </a:p>
        </p:txBody>
      </p:sp>
      <p:sp>
        <p:nvSpPr>
          <p:cNvPr id="52" name="object 2"/>
          <p:cNvSpPr/>
          <p:nvPr/>
        </p:nvSpPr>
        <p:spPr>
          <a:xfrm rot="5400000">
            <a:off x="1552763" y="3119223"/>
            <a:ext cx="386396" cy="983731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object 3"/>
          <p:cNvSpPr/>
          <p:nvPr/>
        </p:nvSpPr>
        <p:spPr>
          <a:xfrm rot="5400000">
            <a:off x="1296246" y="3375740"/>
            <a:ext cx="386398" cy="470698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Полилиния 24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object 2"/>
          <p:cNvSpPr/>
          <p:nvPr/>
        </p:nvSpPr>
        <p:spPr>
          <a:xfrm>
            <a:off x="1" y="262405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3"/>
          <p:cNvSpPr/>
          <p:nvPr/>
        </p:nvSpPr>
        <p:spPr>
          <a:xfrm>
            <a:off x="1" y="943516"/>
            <a:ext cx="772795" cy="678180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8560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89737" y="750947"/>
            <a:ext cx="4905573" cy="56682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НЕОБХОДИМОСТЬ ИНФОРМАЦИОННОЙ ПОДДЕРЖКИ</a:t>
            </a:r>
            <a:endParaRPr lang="ru-RU" b="1" spc="-35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4</a:t>
            </a:fld>
            <a:endParaRPr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968608" y="1631940"/>
            <a:ext cx="7219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большая мобильность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сектора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МСП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низкая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отчетная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дисциплина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недостаточная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экономическая грамотность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респондентов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отсутствие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надежной адресной базы (в том числе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электронных </a:t>
            </a:r>
          </a:p>
          <a:p>
            <a:pPr>
              <a:lnSpc>
                <a:spcPct val="150000"/>
              </a:lnSpc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 адресов)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отсутствие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финансирования на полномасштабную </a:t>
            </a: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ИРР и на </a:t>
            </a:r>
          </a:p>
          <a:p>
            <a:pPr>
              <a:lnSpc>
                <a:spcPct val="150000"/>
              </a:lnSpc>
            </a:pPr>
            <a:r>
              <a:rPr lang="ru-RU" sz="1600" b="1" spc="55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 привлечение </a:t>
            </a:r>
            <a:r>
              <a:rPr lang="ru-RU" sz="1600" b="1" spc="55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персонала для обхода и опроса респондентов</a:t>
            </a:r>
            <a:endParaRPr lang="ru-RU" sz="1600" dirty="0"/>
          </a:p>
        </p:txBody>
      </p:sp>
      <p:sp>
        <p:nvSpPr>
          <p:cNvPr id="51" name="object 5"/>
          <p:cNvSpPr txBox="1"/>
          <p:nvPr/>
        </p:nvSpPr>
        <p:spPr>
          <a:xfrm>
            <a:off x="325402" y="2132006"/>
            <a:ext cx="1963007" cy="25904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ru-RU" sz="1600" b="1" u="sng" spc="-35" dirty="0">
                <a:solidFill>
                  <a:srgbClr val="354D5F"/>
                </a:solidFill>
                <a:latin typeface="Arial"/>
                <a:cs typeface="Arial"/>
              </a:rPr>
              <a:t>РЕАЛЬНОСТЬ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object 2"/>
          <p:cNvSpPr/>
          <p:nvPr/>
        </p:nvSpPr>
        <p:spPr>
          <a:xfrm>
            <a:off x="1" y="262405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3"/>
          <p:cNvSpPr/>
          <p:nvPr/>
        </p:nvSpPr>
        <p:spPr>
          <a:xfrm>
            <a:off x="1" y="943516"/>
            <a:ext cx="772795" cy="678180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096676" y="2075244"/>
            <a:ext cx="987120" cy="38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560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68344" y="560370"/>
            <a:ext cx="6408027" cy="8438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ПРИЧИНЫ НЕПОСТУПЛЕНИЯ ОТЧЕТОВ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(в % к общему количеству не отчитавшихся респондентов - по данным предыдущих обследований)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5</a:t>
            </a:fld>
            <a:endParaRPr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968608" y="1631940"/>
            <a:ext cx="7219952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1600" b="1" spc="5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</a:t>
            </a: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0,5% - Р</a:t>
            </a:r>
            <a:r>
              <a:rPr lang="ru-RU" sz="1600" b="1" dirty="0" smtClean="0">
                <a:solidFill>
                  <a:srgbClr val="3E505D"/>
                </a:solidFill>
                <a:latin typeface="Arial" charset="0"/>
              </a:rPr>
              <a:t>еспондент временно отсутствует по указанному адресу</a:t>
            </a:r>
          </a:p>
          <a:p>
            <a:pPr>
              <a:buFont typeface="Arial" pitchFamily="34" charset="0"/>
              <a:buChar char="•"/>
              <a:defRPr/>
            </a:pPr>
            <a:endParaRPr lang="ru-RU" sz="1600" b="1" spc="55" dirty="0" smtClean="0">
              <a:solidFill>
                <a:srgbClr val="3E505D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  </a:t>
            </a:r>
            <a:r>
              <a:rPr lang="ru-RU" b="1" spc="55" dirty="0" smtClean="0">
                <a:solidFill>
                  <a:srgbClr val="3E505D"/>
                </a:solidFill>
                <a:latin typeface="Arial"/>
                <a:cs typeface="Arial"/>
              </a:rPr>
              <a:t>1,5%</a:t>
            </a: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 - </a:t>
            </a:r>
            <a:r>
              <a:rPr lang="ru-RU" sz="1600" b="1" dirty="0" smtClean="0">
                <a:solidFill>
                  <a:srgbClr val="3E505D"/>
                </a:solidFill>
                <a:latin typeface="Arial" charset="0"/>
              </a:rPr>
              <a:t>Респондент отказался от предоставления отчета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ru-RU" sz="1600" b="1" dirty="0" smtClean="0">
              <a:solidFill>
                <a:srgbClr val="3E50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5" dirty="0" smtClean="0">
                <a:solidFill>
                  <a:srgbClr val="3E505D"/>
                </a:solidFill>
                <a:latin typeface="Arial"/>
                <a:cs typeface="Arial"/>
              </a:rPr>
              <a:t>  2,9% </a:t>
            </a: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- Иные причины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ru-RU" sz="1600" b="1" spc="55" dirty="0" smtClean="0">
              <a:solidFill>
                <a:srgbClr val="3E505D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 </a:t>
            </a:r>
            <a:r>
              <a:rPr lang="ru-RU" sz="2800" b="1" spc="55" dirty="0" smtClean="0">
                <a:solidFill>
                  <a:srgbClr val="FF0000"/>
                </a:solidFill>
                <a:latin typeface="Arial"/>
                <a:cs typeface="Arial"/>
              </a:rPr>
              <a:t>95,1%</a:t>
            </a:r>
            <a:r>
              <a:rPr lang="ru-RU" sz="1600" b="1" spc="55" dirty="0" smtClean="0">
                <a:solidFill>
                  <a:srgbClr val="3E505D"/>
                </a:solidFill>
                <a:latin typeface="Arial"/>
                <a:cs typeface="Arial"/>
              </a:rPr>
              <a:t> - Респондент не найден</a:t>
            </a:r>
            <a:endParaRPr lang="ru-RU" sz="1600" dirty="0">
              <a:solidFill>
                <a:srgbClr val="3E505D"/>
              </a:solidFill>
            </a:endParaRPr>
          </a:p>
        </p:txBody>
      </p:sp>
      <p:sp>
        <p:nvSpPr>
          <p:cNvPr id="51" name="object 5"/>
          <p:cNvSpPr txBox="1"/>
          <p:nvPr/>
        </p:nvSpPr>
        <p:spPr>
          <a:xfrm>
            <a:off x="325402" y="2132006"/>
            <a:ext cx="1963007" cy="25904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ru-RU" sz="1600" b="1" u="sng" spc="-35" dirty="0">
                <a:solidFill>
                  <a:srgbClr val="354D5F"/>
                </a:solidFill>
                <a:latin typeface="Arial"/>
                <a:cs typeface="Arial"/>
              </a:rPr>
              <a:t>РЕАЛЬНОСТЬ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object 2"/>
          <p:cNvSpPr/>
          <p:nvPr/>
        </p:nvSpPr>
        <p:spPr>
          <a:xfrm>
            <a:off x="1" y="262405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3"/>
          <p:cNvSpPr/>
          <p:nvPr/>
        </p:nvSpPr>
        <p:spPr>
          <a:xfrm>
            <a:off x="1" y="943516"/>
            <a:ext cx="772795" cy="678180"/>
          </a:xfrm>
          <a:custGeom>
            <a:avLst/>
            <a:gdLst/>
            <a:ahLst/>
            <a:cxnLst/>
            <a:rect l="l" t="t" r="r" b="b"/>
            <a:pathLst>
              <a:path w="772795" h="678180">
                <a:moveTo>
                  <a:pt x="772693" y="0"/>
                </a:moveTo>
                <a:lnTo>
                  <a:pt x="0" y="0"/>
                </a:lnTo>
                <a:lnTo>
                  <a:pt x="0" y="677989"/>
                </a:lnTo>
                <a:lnTo>
                  <a:pt x="77269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096676" y="2075244"/>
            <a:ext cx="987120" cy="38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560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23301" y="781083"/>
            <a:ext cx="6429573" cy="32060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sz="2000" b="1" spc="-35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Обращения о предоставлении контактов</a:t>
            </a:r>
            <a:endParaRPr lang="ru-RU" sz="2000" b="1" spc="-35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6</a:t>
            </a:fld>
            <a:endParaRPr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1265" y="1610683"/>
            <a:ext cx="963237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Корпорация МСП</a:t>
            </a:r>
          </a:p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ФНС России (личный кабинет) </a:t>
            </a:r>
          </a:p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Пенсионный фонд России </a:t>
            </a:r>
          </a:p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Фонд социального страхования</a:t>
            </a:r>
          </a:p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Сбербанк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457200">
              <a:spcBef>
                <a:spcPts val="1200"/>
              </a:spcBef>
              <a:buClr>
                <a:srgbClr val="FF0000"/>
              </a:buClr>
              <a:buSzPct val="25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Операторы связи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" y="262405"/>
            <a:ext cx="10807700" cy="5770095"/>
            <a:chOff x="1" y="338606"/>
            <a:chExt cx="10807700" cy="5770095"/>
          </a:xfrm>
        </p:grpSpPr>
        <p:sp>
          <p:nvSpPr>
            <p:cNvPr id="16" name="object 2"/>
            <p:cNvSpPr/>
            <p:nvPr/>
          </p:nvSpPr>
          <p:spPr>
            <a:xfrm>
              <a:off x="1" y="338606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3"/>
            <p:cNvSpPr/>
            <p:nvPr/>
          </p:nvSpPr>
          <p:spPr>
            <a:xfrm>
              <a:off x="1" y="1019717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6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-12700" y="262405"/>
            <a:ext cx="10807700" cy="5770095"/>
            <a:chOff x="1" y="338606"/>
            <a:chExt cx="10807700" cy="5770095"/>
          </a:xfrm>
        </p:grpSpPr>
        <p:sp>
          <p:nvSpPr>
            <p:cNvPr id="20" name="object 2"/>
            <p:cNvSpPr/>
            <p:nvPr/>
          </p:nvSpPr>
          <p:spPr>
            <a:xfrm>
              <a:off x="1" y="338606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3"/>
            <p:cNvSpPr/>
            <p:nvPr/>
          </p:nvSpPr>
          <p:spPr>
            <a:xfrm>
              <a:off x="1" y="1019717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8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9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0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66728" y="4279900"/>
            <a:ext cx="720299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Информирование респондентов</a:t>
            </a:r>
          </a:p>
          <a:p>
            <a:endParaRPr lang="ru-RU" sz="800" b="1" dirty="0" smtClean="0">
              <a:solidFill>
                <a:srgbClr val="002060"/>
              </a:solidFill>
            </a:endParaRPr>
          </a:p>
          <a:p>
            <a:r>
              <a:rPr lang="ru-RU" sz="2000" b="1" i="1" dirty="0" smtClean="0"/>
              <a:t>Плакаты, баннеры, ролики, статьи в электронном журнале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101731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23301" y="781083"/>
            <a:ext cx="6429573" cy="62837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sz="2000" b="1" spc="-35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СОСТАВЛЕНИЕ СПИСКОВ ОБЪЕКТОВ </a:t>
            </a:r>
            <a:br>
              <a:rPr lang="ru-RU" sz="2000" b="1" spc="-35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ru-RU" sz="2000" b="1" spc="-35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СПЛОШНОГО НАБЛЮДЕНИЯ МСП</a:t>
            </a:r>
            <a:endParaRPr lang="ru-RU" sz="2000" b="1" spc="-35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7</a:t>
            </a:fld>
            <a:endParaRPr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1265" y="1610683"/>
            <a:ext cx="963237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21 – 25 декабря 2020 – формирование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предварительного каталога на основе ЕРМСП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 месту осуществления деятельности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(код ОКАТО места фактической деятельности)</a:t>
            </a:r>
          </a:p>
          <a:p>
            <a:pPr marL="216000">
              <a:spcBef>
                <a:spcPts val="600"/>
              </a:spcBef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каталог не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включены: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объекты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 которых отсутствует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ОГРНИП</a:t>
            </a: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нотариусы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занимающиеся частной практикой и адвокаты</a:t>
            </a: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объекты , прекратившие деятельность в течение 2020 года</a:t>
            </a: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ЮЛ, признанные судом банкротами</a:t>
            </a: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ЮЛ, являющиеся по организационно-правовой форме некоммерческими организациями (за исключением  потребительских кооперативов)</a:t>
            </a:r>
          </a:p>
          <a:p>
            <a:pPr marL="501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 января 2021 –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произведена актуализация каталога с учетом МСП, зарегистрированных в конце 2020 года.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" y="262405"/>
            <a:ext cx="10807700" cy="5770095"/>
            <a:chOff x="1" y="338606"/>
            <a:chExt cx="10807700" cy="5770095"/>
          </a:xfrm>
        </p:grpSpPr>
        <p:sp>
          <p:nvSpPr>
            <p:cNvPr id="16" name="object 2"/>
            <p:cNvSpPr/>
            <p:nvPr/>
          </p:nvSpPr>
          <p:spPr>
            <a:xfrm>
              <a:off x="1" y="338606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3"/>
            <p:cNvSpPr/>
            <p:nvPr/>
          </p:nvSpPr>
          <p:spPr>
            <a:xfrm>
              <a:off x="1" y="1019717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6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-12700" y="262405"/>
            <a:ext cx="10807700" cy="5770095"/>
            <a:chOff x="1" y="338606"/>
            <a:chExt cx="10807700" cy="5770095"/>
          </a:xfrm>
        </p:grpSpPr>
        <p:sp>
          <p:nvSpPr>
            <p:cNvPr id="20" name="object 2"/>
            <p:cNvSpPr/>
            <p:nvPr/>
          </p:nvSpPr>
          <p:spPr>
            <a:xfrm>
              <a:off x="1" y="338606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3"/>
            <p:cNvSpPr/>
            <p:nvPr/>
          </p:nvSpPr>
          <p:spPr>
            <a:xfrm>
              <a:off x="1" y="1019717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8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9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0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297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23301" y="781083"/>
            <a:ext cx="7302146" cy="28982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ru-RU" b="1" spc="-3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КОМБИНИРОВАННЫЙ МЕТОД СБОРА ДАННЫХ </a:t>
            </a:r>
          </a:p>
        </p:txBody>
      </p:sp>
      <p:sp>
        <p:nvSpPr>
          <p:cNvPr id="21" name="object 21"/>
          <p:cNvSpPr/>
          <p:nvPr/>
        </p:nvSpPr>
        <p:spPr>
          <a:xfrm>
            <a:off x="10048480" y="757906"/>
            <a:ext cx="271697" cy="24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8"/>
          <p:cNvSpPr txBox="1">
            <a:spLocks noGrp="1"/>
          </p:cNvSpPr>
          <p:nvPr>
            <p:ph type="sldNum" sz="quarter" idx="7"/>
          </p:nvPr>
        </p:nvSpPr>
        <p:spPr>
          <a:xfrm>
            <a:off x="7736418" y="5733992"/>
            <a:ext cx="2518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9">
              <a:lnSpc>
                <a:spcPts val="1645"/>
              </a:lnSpc>
            </a:pPr>
            <a:fld id="{81D60167-4931-47E6-BA6A-407CBD079E47}" type="slidenum">
              <a:rPr dirty="0"/>
              <a:pPr marL="25399">
                <a:lnSpc>
                  <a:spcPts val="1645"/>
                </a:lnSpc>
              </a:pPr>
              <a:t>8</a:t>
            </a:fld>
            <a:endParaRPr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0700" y="1155699"/>
            <a:ext cx="99822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ЮЛ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ИП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сплошного наблюдения</a:t>
            </a:r>
          </a:p>
          <a:p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000" lvl="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Госуслуг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(начало марта 2021)</a:t>
            </a:r>
          </a:p>
          <a:p>
            <a:pPr marL="38250" lvl="0">
              <a:spcBef>
                <a:spcPts val="600"/>
              </a:spcBef>
              <a:buClr>
                <a:srgbClr val="0070C0"/>
              </a:buClr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 - при наличии подтвержденной учетной записи физического лица</a:t>
            </a:r>
          </a:p>
          <a:p>
            <a:pPr marL="38250" lvl="0">
              <a:spcAft>
                <a:spcPts val="600"/>
              </a:spcAft>
              <a:buClr>
                <a:srgbClr val="0070C0"/>
              </a:buClr>
            </a:pPr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ЮЛ - </a:t>
            </a:r>
            <a:r>
              <a:rPr lang="ru-RU" sz="1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подтвержденной учетной записи физического </a:t>
            </a:r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и электронной подписи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00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Web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-сбор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(актуальные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-шаблоны форм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размещены 21.01.2021)</a:t>
            </a:r>
          </a:p>
          <a:p>
            <a:pPr marL="32400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операторы электронного документооборота</a:t>
            </a:r>
          </a:p>
          <a:p>
            <a:pPr marL="32400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бумажном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носителе 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(лично в ТОГС, почта)</a:t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38715" y="3726392"/>
            <a:ext cx="8611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деятельности у респондента не является уважительной причиной для отказа от предоставления отчета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2856" y="4048800"/>
            <a:ext cx="1004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" y="275997"/>
            <a:ext cx="10807700" cy="5832704"/>
            <a:chOff x="1" y="275997"/>
            <a:chExt cx="10807700" cy="5832704"/>
          </a:xfrm>
        </p:grpSpPr>
        <p:sp>
          <p:nvSpPr>
            <p:cNvPr id="20" name="object 2"/>
            <p:cNvSpPr/>
            <p:nvPr/>
          </p:nvSpPr>
          <p:spPr>
            <a:xfrm>
              <a:off x="1" y="275997"/>
              <a:ext cx="772795" cy="1356360"/>
            </a:xfrm>
            <a:custGeom>
              <a:avLst/>
              <a:gdLst/>
              <a:ahLst/>
              <a:cxnLst/>
              <a:rect l="l" t="t" r="r" b="b"/>
              <a:pathLst>
                <a:path w="772795" h="1356360">
                  <a:moveTo>
                    <a:pt x="0" y="0"/>
                  </a:moveTo>
                  <a:lnTo>
                    <a:pt x="0" y="1356004"/>
                  </a:lnTo>
                  <a:lnTo>
                    <a:pt x="772693" y="678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3"/>
            <p:cNvSpPr/>
            <p:nvPr/>
          </p:nvSpPr>
          <p:spPr>
            <a:xfrm>
              <a:off x="1" y="954010"/>
              <a:ext cx="772795" cy="678180"/>
            </a:xfrm>
            <a:custGeom>
              <a:avLst/>
              <a:gdLst/>
              <a:ahLst/>
              <a:cxnLst/>
              <a:rect l="l" t="t" r="r" b="b"/>
              <a:pathLst>
                <a:path w="772795" h="678180">
                  <a:moveTo>
                    <a:pt x="772693" y="0"/>
                  </a:moveTo>
                  <a:lnTo>
                    <a:pt x="0" y="0"/>
                  </a:lnTo>
                  <a:lnTo>
                    <a:pt x="0" y="677989"/>
                  </a:lnTo>
                  <a:lnTo>
                    <a:pt x="772693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11"/>
            <p:cNvSpPr/>
            <p:nvPr/>
          </p:nvSpPr>
          <p:spPr>
            <a:xfrm>
              <a:off x="7520385" y="827626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10242148" y="5236585"/>
              <a:ext cx="565553" cy="872116"/>
            </a:xfrm>
            <a:custGeom>
              <a:avLst/>
              <a:gdLst>
                <a:gd name="connsiteX0" fmla="*/ 0 w 565553"/>
                <a:gd name="connsiteY0" fmla="*/ 0 h 872116"/>
                <a:gd name="connsiteX1" fmla="*/ 0 w 565553"/>
                <a:gd name="connsiteY1" fmla="*/ 359418 h 872116"/>
                <a:gd name="connsiteX2" fmla="*/ 565553 w 565553"/>
                <a:gd name="connsiteY2" fmla="*/ 872116 h 872116"/>
                <a:gd name="connsiteX3" fmla="*/ 554982 w 565553"/>
                <a:gd name="connsiteY3" fmla="*/ 480985 h 872116"/>
                <a:gd name="connsiteX4" fmla="*/ 0 w 565553"/>
                <a:gd name="connsiteY4" fmla="*/ 0 h 872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553" h="872116">
                  <a:moveTo>
                    <a:pt x="0" y="0"/>
                  </a:moveTo>
                  <a:lnTo>
                    <a:pt x="0" y="359418"/>
                  </a:lnTo>
                  <a:lnTo>
                    <a:pt x="565553" y="872116"/>
                  </a:lnTo>
                  <a:lnTo>
                    <a:pt x="554982" y="4809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FCF"/>
            </a:solidFill>
            <a:ln>
              <a:solidFill>
                <a:srgbClr val="3D7F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object 11"/>
            <p:cNvSpPr/>
            <p:nvPr/>
          </p:nvSpPr>
          <p:spPr>
            <a:xfrm>
              <a:off x="77999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object 11"/>
            <p:cNvSpPr/>
            <p:nvPr/>
          </p:nvSpPr>
          <p:spPr>
            <a:xfrm>
              <a:off x="81047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2" name="object 11"/>
            <p:cNvSpPr/>
            <p:nvPr/>
          </p:nvSpPr>
          <p:spPr>
            <a:xfrm>
              <a:off x="84095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object 11"/>
            <p:cNvSpPr/>
            <p:nvPr/>
          </p:nvSpPr>
          <p:spPr>
            <a:xfrm>
              <a:off x="8714398" y="823821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" name="object 11"/>
            <p:cNvSpPr/>
            <p:nvPr/>
          </p:nvSpPr>
          <p:spPr>
            <a:xfrm>
              <a:off x="9019198" y="82382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object 11"/>
            <p:cNvSpPr/>
            <p:nvPr/>
          </p:nvSpPr>
          <p:spPr>
            <a:xfrm>
              <a:off x="9323998" y="827625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object 11"/>
            <p:cNvSpPr/>
            <p:nvPr/>
          </p:nvSpPr>
          <p:spPr>
            <a:xfrm>
              <a:off x="9628798" y="822982"/>
              <a:ext cx="112102" cy="196735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1026" name="Picture 2" descr="C:\Users\Solovova_lm\Pictures\Без наз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964" y="3775080"/>
            <a:ext cx="640445" cy="57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968344" y="4489460"/>
            <a:ext cx="8611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обследования не предусматривает предоставление справок об отсутствии деятельности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" descr="C:\Users\Solovova_lm\Pictures\Без наз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964" y="4418022"/>
            <a:ext cx="640445" cy="57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556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5468" y="417494"/>
            <a:ext cx="9286872" cy="107157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Формы обследования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(приказ Росстата  от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.08.2020 № 469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с изменениями от 30.12.2020 № 864)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539716" y="1774816"/>
            <a:ext cx="4769666" cy="571047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Arial" pitchFamily="34" charset="0"/>
                <a:cs typeface="Arial" pitchFamily="34" charset="0"/>
              </a:rPr>
              <a:t>ДЛЯ ЮРИДИЧЕСКИХ ЛИЦ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11154" y="2774948"/>
            <a:ext cx="4769666" cy="1833802"/>
          </a:xfrm>
        </p:spPr>
        <p:txBody>
          <a:bodyPr>
            <a:normAutofit/>
          </a:bodyPr>
          <a:lstStyle/>
          <a:p>
            <a:pPr marL="162116" indent="-162116" defTabSz="811969"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МП-сп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«Сведения об основных показателях деятельности малого предприятия за 2020 год»</a:t>
            </a:r>
          </a:p>
          <a:p>
            <a:pPr marL="162116" indent="-162116" defTabSz="811969">
              <a:defRPr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Код ОКУД 0601033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5468938" y="1846254"/>
            <a:ext cx="4771540" cy="571047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Arial" pitchFamily="34" charset="0"/>
                <a:cs typeface="Arial" pitchFamily="34" charset="0"/>
              </a:rPr>
              <a:t>ДЛЯ ИНДИВИДУАЛЬНЫХ ПРЕДПРИНИМАТЕЛЕЙ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>
          <a:xfrm>
            <a:off x="5468938" y="2703510"/>
            <a:ext cx="4771540" cy="2048116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№ 1- предприниматель  «Сведения о деятельности индивидуального предпринимателя за 2020 год». </a:t>
            </a:r>
          </a:p>
          <a:p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Код ОКУД 0601032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81EEA-DF2A-1C47-9781-44818CAE4220}" type="slidenum">
              <a:rPr lang="ru-RU" sz="1400" smtClean="0">
                <a:solidFill>
                  <a:srgbClr val="354D5F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ru-RU" sz="1400" dirty="0">
              <a:solidFill>
                <a:srgbClr val="354D5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2"/>
          <p:cNvSpPr/>
          <p:nvPr/>
        </p:nvSpPr>
        <p:spPr>
          <a:xfrm>
            <a:off x="0" y="274618"/>
            <a:ext cx="772795" cy="1356360"/>
          </a:xfrm>
          <a:custGeom>
            <a:avLst/>
            <a:gdLst/>
            <a:ahLst/>
            <a:cxnLst/>
            <a:rect l="l" t="t" r="r" b="b"/>
            <a:pathLst>
              <a:path w="772795" h="1356360">
                <a:moveTo>
                  <a:pt x="0" y="0"/>
                </a:moveTo>
                <a:lnTo>
                  <a:pt x="0" y="1356004"/>
                </a:lnTo>
                <a:lnTo>
                  <a:pt x="772693" y="678014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1"/>
          <p:cNvSpPr/>
          <p:nvPr/>
        </p:nvSpPr>
        <p:spPr>
          <a:xfrm>
            <a:off x="7520385" y="827626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object 11"/>
          <p:cNvSpPr/>
          <p:nvPr/>
        </p:nvSpPr>
        <p:spPr>
          <a:xfrm>
            <a:off x="77999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object 11"/>
          <p:cNvSpPr/>
          <p:nvPr/>
        </p:nvSpPr>
        <p:spPr>
          <a:xfrm>
            <a:off x="81047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object 11"/>
          <p:cNvSpPr/>
          <p:nvPr/>
        </p:nvSpPr>
        <p:spPr>
          <a:xfrm>
            <a:off x="84095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object 11"/>
          <p:cNvSpPr/>
          <p:nvPr/>
        </p:nvSpPr>
        <p:spPr>
          <a:xfrm>
            <a:off x="8714398" y="823821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9019198" y="82382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object 11"/>
          <p:cNvSpPr/>
          <p:nvPr/>
        </p:nvSpPr>
        <p:spPr>
          <a:xfrm>
            <a:off x="9323998" y="827625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628798" y="822982"/>
            <a:ext cx="112102" cy="196735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10242148" y="5236585"/>
            <a:ext cx="565553" cy="872116"/>
          </a:xfrm>
          <a:custGeom>
            <a:avLst/>
            <a:gdLst>
              <a:gd name="connsiteX0" fmla="*/ 0 w 565553"/>
              <a:gd name="connsiteY0" fmla="*/ 0 h 872116"/>
              <a:gd name="connsiteX1" fmla="*/ 0 w 565553"/>
              <a:gd name="connsiteY1" fmla="*/ 359418 h 872116"/>
              <a:gd name="connsiteX2" fmla="*/ 565553 w 565553"/>
              <a:gd name="connsiteY2" fmla="*/ 872116 h 872116"/>
              <a:gd name="connsiteX3" fmla="*/ 554982 w 565553"/>
              <a:gd name="connsiteY3" fmla="*/ 480985 h 872116"/>
              <a:gd name="connsiteX4" fmla="*/ 0 w 565553"/>
              <a:gd name="connsiteY4" fmla="*/ 0 h 87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53" h="872116">
                <a:moveTo>
                  <a:pt x="0" y="0"/>
                </a:moveTo>
                <a:lnTo>
                  <a:pt x="0" y="359418"/>
                </a:lnTo>
                <a:lnTo>
                  <a:pt x="565553" y="872116"/>
                </a:lnTo>
                <a:lnTo>
                  <a:pt x="554982" y="480985"/>
                </a:lnTo>
                <a:lnTo>
                  <a:pt x="0" y="0"/>
                </a:lnTo>
                <a:close/>
              </a:path>
            </a:pathLst>
          </a:custGeom>
          <a:solidFill>
            <a:srgbClr val="3D7FCF"/>
          </a:solidFill>
          <a:ln>
            <a:solidFill>
              <a:srgbClr val="3D7F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68278" y="4703774"/>
            <a:ext cx="944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Бланки форм можно скачать на официальном сайте Росстата по адресу </a:t>
            </a:r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https://rosstat.gov.ru/monitoring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03AC873ED51D449FCBCA7C7B23605A" ma:contentTypeVersion="5" ma:contentTypeDescription="Создание документа." ma:contentTypeScope="" ma:versionID="8f22734c40780b2a70bfa2d9dce58644">
  <xsd:schema xmlns:xsd="http://www.w3.org/2001/XMLSchema" xmlns:xs="http://www.w3.org/2001/XMLSchema" xmlns:p="http://schemas.microsoft.com/office/2006/metadata/properties" xmlns:ns2="9f0cc1a9-1316-408f-8187-e038d83cb259" xmlns:ns3="eba66f9a-4d6c-4d01-aca6-19b9409f2039" targetNamespace="http://schemas.microsoft.com/office/2006/metadata/properties" ma:root="true" ma:fieldsID="54e5dc304142b47ac7297291fc75afc2" ns2:_="" ns3:_="">
    <xsd:import namespace="9f0cc1a9-1316-408f-8187-e038d83cb259"/>
    <xsd:import namespace="eba66f9a-4d6c-4d01-aca6-19b9409f203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034_4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cc1a9-1316-408f-8187-e038d83cb25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a66f9a-4d6c-4d01-aca6-19b9409f2039" elementFormDefault="qualified">
    <xsd:import namespace="http://schemas.microsoft.com/office/2006/documentManagement/types"/>
    <xsd:import namespace="http://schemas.microsoft.com/office/infopath/2007/PartnerControls"/>
    <xsd:element name="_x0034_44" ma:index="11" nillable="true" ma:displayName="Описание" ma:internalName="_x0034_44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4_44 xmlns="eba66f9a-4d6c-4d01-aca6-19b9409f2039" xsi:nil="true"/>
    <_dlc_DocId xmlns="9f0cc1a9-1316-408f-8187-e038d83cb259">UKY7T55Y257D-87-659</_dlc_DocId>
    <_dlc_DocIdUrl xmlns="9f0cc1a9-1316-408f-8187-e038d83cb259">
      <Url>http://intranet/corp/_layouts/DocIdRedir.aspx?ID=UKY7T55Y257D-87-659</Url>
      <Description>UKY7T55Y257D-87-659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EA60B9-5EB4-459D-A401-EE4F24BFC0B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EE49A16-D9A5-4A7E-822C-2C571706B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0cc1a9-1316-408f-8187-e038d83cb259"/>
    <ds:schemaRef ds:uri="eba66f9a-4d6c-4d01-aca6-19b9409f2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E32C91-362C-4AB9-A9F9-638F582AFF29}">
  <ds:schemaRefs>
    <ds:schemaRef ds:uri="http://schemas.microsoft.com/office/2006/metadata/properties"/>
    <ds:schemaRef ds:uri="http://schemas.microsoft.com/office/infopath/2007/PartnerControls"/>
    <ds:schemaRef ds:uri="eba66f9a-4d6c-4d01-aca6-19b9409f2039"/>
    <ds:schemaRef ds:uri="9f0cc1a9-1316-408f-8187-e038d83cb259"/>
  </ds:schemaRefs>
</ds:datastoreItem>
</file>

<file path=customXml/itemProps4.xml><?xml version="1.0" encoding="utf-8"?>
<ds:datastoreItem xmlns:ds="http://schemas.openxmlformats.org/officeDocument/2006/customXml" ds:itemID="{91DC7554-13DE-44A3-A489-6CBE9A2948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8671</TotalTime>
  <Words>965</Words>
  <Application>Microsoft Office PowerPoint</Application>
  <PresentationFormat>Произвольный</PresentationFormat>
  <Paragraphs>179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Формы обследования (приказ Росстата  от 17.08.2020 № 469  с изменениями от 30.12.2020 № 864)  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Sereda Ekaterina</dc:creator>
  <cp:lastModifiedBy>Администратор</cp:lastModifiedBy>
  <cp:revision>539</cp:revision>
  <cp:lastPrinted>2020-12-21T16:47:20Z</cp:lastPrinted>
  <dcterms:created xsi:type="dcterms:W3CDTF">2019-05-14T17:15:31Z</dcterms:created>
  <dcterms:modified xsi:type="dcterms:W3CDTF">2021-02-09T08:04:42Z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2019-05-14T00:00:00Z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2019-05-14T00:00:00Z</vt:filetime>
  </property>
  <property fmtid="{D5CDD505-2E9C-101B-9397-08002B2CF9AE}" pid="5" name="ContentTypeId">
    <vt:lpwstr>0x010100DE03AC873ED51D449FCBCA7C7B23605A</vt:lpwstr>
  </property>
  <property fmtid="{D5CDD505-2E9C-101B-9397-08002B2CF9AE}" pid="6" name="_dlc_DocIdItemGuid">
    <vt:lpwstr>f85cbece-c7d9-446d-96eb-8eeb732aecda</vt:lpwstr>
  </property>
</Properties>
</file>