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11" r:id="rId3"/>
    <p:sldId id="312" r:id="rId4"/>
    <p:sldId id="314" r:id="rId5"/>
    <p:sldId id="313" r:id="rId6"/>
    <p:sldId id="309" r:id="rId7"/>
    <p:sldId id="315" r:id="rId8"/>
    <p:sldId id="318" r:id="rId9"/>
  </p:sldIdLst>
  <p:sldSz cx="12192000" cy="6858000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FF"/>
    <a:srgbClr val="D9D9D9"/>
    <a:srgbClr val="D8DADA"/>
    <a:srgbClr val="D9D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2299087619406951"/>
                  <c:y val="-1.26891689836599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145086235972723"/>
                      <c:h val="0.36570867820113734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47.3</c:v>
                </c:pt>
                <c:pt idx="1">
                  <c:v>52.7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83FF"/>
            </a:solidFill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238428719426392"/>
                  <c:y val="0.1352296300575661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EB3A1CA-3755-4A93-B27B-E92A7EF02F82}" type="VALUE">
                      <a:rPr lang="en-US" b="1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69216568938164"/>
                      <c:h val="0.35699522865216621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18.2</c:v>
                </c:pt>
                <c:pt idx="1">
                  <c:v>81.8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83FF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38.1</c:v>
                </c:pt>
                <c:pt idx="1">
                  <c:v>61.9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961978560751129"/>
                  <c:y val="0.407400834700720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83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11227745058879"/>
                      <c:h val="0.3649086823143326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7.9</c:v>
                </c:pt>
                <c:pt idx="1">
                  <c:v>92.1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3076901901309132"/>
                  <c:y val="0.493972215799165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83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6.7</c:v>
                </c:pt>
                <c:pt idx="1">
                  <c:v>93.3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34.700000000000003</c:v>
                </c:pt>
                <c:pt idx="1">
                  <c:v>65.3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36.9</c:v>
                </c:pt>
                <c:pt idx="1">
                  <c:v>63.1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286076045469074"/>
                  <c:y val="0.172606004412867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899716522637861"/>
                      <c:h val="0.303700782661572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18.2</c:v>
                </c:pt>
                <c:pt idx="1">
                  <c:v>81.8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099734097554978"/>
                  <c:y val="0.45349041229396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83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30350000448066"/>
                      <c:h val="0.2129561854343461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10.3</c:v>
                </c:pt>
                <c:pt idx="1">
                  <c:v>89.7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83FF"/>
            </a:solidFill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2810352915548063"/>
                  <c:y val="0.3765774072635418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0083FF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EB3A1CA-3755-4A93-B27B-E92A7EF02F82}" type="VALUE">
                      <a:rPr lang="en-US" b="1" dirty="0">
                        <a:solidFill>
                          <a:srgbClr val="0083FF"/>
                        </a:solidFill>
                      </a:rPr>
                      <a:pPr>
                        <a:defRPr>
                          <a:solidFill>
                            <a:srgbClr val="0083FF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83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69216568938164"/>
                      <c:h val="0.35699522865216621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10.3</c:v>
                </c:pt>
                <c:pt idx="1">
                  <c:v>90.7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A3895-E7DD-406C-A052-F319F2205A94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B70EE6-8E99-4592-ABE7-827FFA795116}">
      <dgm:prSet phldrT="[Текст]" custT="1"/>
      <dgm:spPr>
        <a:solidFill>
          <a:srgbClr val="0083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950" b="1" dirty="0" smtClean="0">
              <a:latin typeface="+mn-lt"/>
              <a:cs typeface="Times New Roman" panose="02020603050405020304" pitchFamily="18" charset="0"/>
            </a:rPr>
            <a:t>По мероприятию «поиск работы»:</a:t>
          </a:r>
          <a:endParaRPr lang="ru-RU" sz="950" b="1" dirty="0">
            <a:latin typeface="+mn-lt"/>
            <a:cs typeface="Times New Roman" panose="02020603050405020304" pitchFamily="18" charset="0"/>
          </a:endParaRPr>
        </a:p>
      </dgm:t>
    </dgm:pt>
    <dgm:pt modelId="{B9B4A6C0-314D-4FF0-AEBF-9E392ED438B2}" type="parTrans" cxnId="{5FDBA2CD-627F-4819-AB4F-3061BAE257BC}">
      <dgm:prSet/>
      <dgm:spPr/>
      <dgm:t>
        <a:bodyPr/>
        <a:lstStyle/>
        <a:p>
          <a:endParaRPr lang="ru-RU"/>
        </a:p>
      </dgm:t>
    </dgm:pt>
    <dgm:pt modelId="{25DD4844-B500-4CC1-B6AC-07050B060609}" type="sibTrans" cxnId="{5FDBA2CD-627F-4819-AB4F-3061BAE257BC}">
      <dgm:prSet/>
      <dgm:spPr/>
      <dgm:t>
        <a:bodyPr/>
        <a:lstStyle/>
        <a:p>
          <a:endParaRPr lang="ru-RU"/>
        </a:p>
      </dgm:t>
    </dgm:pt>
    <dgm:pt modelId="{061EB83D-8DA4-4B02-A845-F7E89F662107}">
      <dgm:prSet phldrT="[Текст]" custT="1"/>
      <dgm:spPr>
        <a:solidFill>
          <a:srgbClr val="D4D9EC"/>
        </a:solidFill>
      </dgm:spPr>
      <dgm:t>
        <a:bodyPr/>
        <a:lstStyle/>
        <a:p>
          <a:r>
            <a:rPr lang="en-US" sz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200" dirty="0" smtClean="0">
              <a:latin typeface="+mn-lt"/>
              <a:cs typeface="Times New Roman" panose="02020603050405020304" pitchFamily="18" charset="0"/>
            </a:rPr>
            <a:t>заключение гражданином трудового договора;</a:t>
          </a:r>
        </a:p>
        <a:p>
          <a:r>
            <a:rPr lang="en-US" sz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200" dirty="0" smtClean="0">
              <a:latin typeface="+mn-lt"/>
              <a:cs typeface="Times New Roman" panose="02020603050405020304" pitchFamily="18" charset="0"/>
            </a:rPr>
            <a:t>повышение денежных доходов гражданина (семьи)</a:t>
          </a:r>
        </a:p>
      </dgm:t>
    </dgm:pt>
    <dgm:pt modelId="{83AA3A72-FB42-493E-B4D4-B5743F76FC51}" type="parTrans" cxnId="{7A6D8C31-9506-4E3F-B308-BF9D74B03316}">
      <dgm:prSet/>
      <dgm:spPr/>
      <dgm:t>
        <a:bodyPr/>
        <a:lstStyle/>
        <a:p>
          <a:endParaRPr lang="ru-RU"/>
        </a:p>
      </dgm:t>
    </dgm:pt>
    <dgm:pt modelId="{AC8FDE8F-D8DF-4667-AA0E-828123C76B65}" type="sibTrans" cxnId="{7A6D8C31-9506-4E3F-B308-BF9D74B03316}">
      <dgm:prSet/>
      <dgm:spPr/>
      <dgm:t>
        <a:bodyPr/>
        <a:lstStyle/>
        <a:p>
          <a:endParaRPr lang="ru-RU"/>
        </a:p>
      </dgm:t>
    </dgm:pt>
    <dgm:pt modelId="{F31333DE-09ED-4FDE-8885-CA7371994CF4}">
      <dgm:prSet phldrT="[Текст]" custT="1"/>
      <dgm:spPr>
        <a:solidFill>
          <a:srgbClr val="0083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950" b="1" dirty="0" smtClean="0">
              <a:latin typeface="+mn-lt"/>
              <a:cs typeface="Times New Roman" panose="02020603050405020304" pitchFamily="18" charset="0"/>
            </a:rPr>
            <a:t>По мероприятию «осуществление ИПД»</a:t>
          </a:r>
          <a:endParaRPr lang="ru-RU" sz="950" b="1" dirty="0">
            <a:latin typeface="+mn-lt"/>
          </a:endParaRPr>
        </a:p>
      </dgm:t>
    </dgm:pt>
    <dgm:pt modelId="{F4735AAB-F86E-4088-BF97-3694302C8C94}" type="parTrans" cxnId="{B1E7E4BA-1DC6-4177-AC06-CAD77CAF48A7}">
      <dgm:prSet/>
      <dgm:spPr/>
      <dgm:t>
        <a:bodyPr/>
        <a:lstStyle/>
        <a:p>
          <a:endParaRPr lang="ru-RU"/>
        </a:p>
      </dgm:t>
    </dgm:pt>
    <dgm:pt modelId="{D6357F6F-14E5-4702-98B5-2F6B66936E87}" type="sibTrans" cxnId="{B1E7E4BA-1DC6-4177-AC06-CAD77CAF48A7}">
      <dgm:prSet/>
      <dgm:spPr/>
      <dgm:t>
        <a:bodyPr/>
        <a:lstStyle/>
        <a:p>
          <a:endParaRPr lang="ru-RU"/>
        </a:p>
      </dgm:t>
    </dgm:pt>
    <dgm:pt modelId="{F4C9377F-6A1F-41E9-A792-67DA42378D8E}">
      <dgm:prSet phldrT="[Текст]"/>
      <dgm:spPr/>
      <dgm:t>
        <a:bodyPr/>
        <a:lstStyle/>
        <a:p>
          <a:r>
            <a:rPr lang="en-US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регистрация гражданина в качестве индивидуального предпринимателя или в качестве налогоплательщика;</a:t>
          </a:r>
        </a:p>
        <a:p>
          <a:r>
            <a:rPr lang="en-US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повышение денежных доходов гражданина (семьи)</a:t>
          </a:r>
        </a:p>
      </dgm:t>
    </dgm:pt>
    <dgm:pt modelId="{38DE26F6-F2FF-414E-A2A6-3600835E5DB4}" type="parTrans" cxnId="{9A6EB1B0-71CB-45ED-90E4-A458EE7A9F66}">
      <dgm:prSet/>
      <dgm:spPr/>
      <dgm:t>
        <a:bodyPr/>
        <a:lstStyle/>
        <a:p>
          <a:endParaRPr lang="ru-RU"/>
        </a:p>
      </dgm:t>
    </dgm:pt>
    <dgm:pt modelId="{36F53566-BA17-4386-90D1-40AE49860788}" type="sibTrans" cxnId="{9A6EB1B0-71CB-45ED-90E4-A458EE7A9F66}">
      <dgm:prSet/>
      <dgm:spPr/>
      <dgm:t>
        <a:bodyPr/>
        <a:lstStyle/>
        <a:p>
          <a:endParaRPr lang="ru-RU"/>
        </a:p>
      </dgm:t>
    </dgm:pt>
    <dgm:pt modelId="{7DF809AC-6EDA-4A6F-8FA2-C2B77A3CD9BC}" type="pres">
      <dgm:prSet presAssocID="{2CEA3895-E7DD-406C-A052-F319F2205A9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3A98E5A-B4AA-4398-8281-F805493F65F9}" type="pres">
      <dgm:prSet presAssocID="{9AB70EE6-8E99-4592-ABE7-827FFA795116}" presName="posSpace" presStyleCnt="0"/>
      <dgm:spPr/>
    </dgm:pt>
    <dgm:pt modelId="{9FEAEAEA-5296-445A-B7B6-C61DDF8A5743}" type="pres">
      <dgm:prSet presAssocID="{9AB70EE6-8E99-4592-ABE7-827FFA795116}" presName="vertFlow" presStyleCnt="0"/>
      <dgm:spPr/>
    </dgm:pt>
    <dgm:pt modelId="{278A83B2-E9D8-4E12-82A9-8BDC47A71D88}" type="pres">
      <dgm:prSet presAssocID="{9AB70EE6-8E99-4592-ABE7-827FFA795116}" presName="topSpace" presStyleCnt="0"/>
      <dgm:spPr/>
    </dgm:pt>
    <dgm:pt modelId="{CC638FB1-CD7E-4E7B-8AD7-2AC05A7FB068}" type="pres">
      <dgm:prSet presAssocID="{9AB70EE6-8E99-4592-ABE7-827FFA795116}" presName="firstComp" presStyleCnt="0"/>
      <dgm:spPr/>
    </dgm:pt>
    <dgm:pt modelId="{BEDB072A-CA4A-46BE-8D27-790F4499C17D}" type="pres">
      <dgm:prSet presAssocID="{9AB70EE6-8E99-4592-ABE7-827FFA795116}" presName="firstChild" presStyleLbl="bgAccFollowNode1" presStyleIdx="0" presStyleCnt="2" custScaleY="160527"/>
      <dgm:spPr/>
      <dgm:t>
        <a:bodyPr/>
        <a:lstStyle/>
        <a:p>
          <a:endParaRPr lang="ru-RU"/>
        </a:p>
      </dgm:t>
    </dgm:pt>
    <dgm:pt modelId="{BF5598B6-53FE-4908-8E52-B77C1D053232}" type="pres">
      <dgm:prSet presAssocID="{9AB70EE6-8E99-4592-ABE7-827FFA795116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2B42E-EE3D-43D4-AA77-7CB00B0786BB}" type="pres">
      <dgm:prSet presAssocID="{9AB70EE6-8E99-4592-ABE7-827FFA795116}" presName="negSpace" presStyleCnt="0"/>
      <dgm:spPr/>
    </dgm:pt>
    <dgm:pt modelId="{C39E87DA-BBF4-4B58-8895-FF1A2A5C35CD}" type="pres">
      <dgm:prSet presAssocID="{9AB70EE6-8E99-4592-ABE7-827FFA795116}" presName="circle" presStyleLbl="node1" presStyleIdx="0" presStyleCnt="2" custScaleX="103160"/>
      <dgm:spPr/>
      <dgm:t>
        <a:bodyPr/>
        <a:lstStyle/>
        <a:p>
          <a:endParaRPr lang="ru-RU"/>
        </a:p>
      </dgm:t>
    </dgm:pt>
    <dgm:pt modelId="{77E4063A-D319-41C5-A20B-9C1DB0B3185B}" type="pres">
      <dgm:prSet presAssocID="{25DD4844-B500-4CC1-B6AC-07050B060609}" presName="transSpace" presStyleCnt="0"/>
      <dgm:spPr/>
    </dgm:pt>
    <dgm:pt modelId="{31C339AA-DEBE-4765-8330-1D5749C98065}" type="pres">
      <dgm:prSet presAssocID="{F31333DE-09ED-4FDE-8885-CA7371994CF4}" presName="posSpace" presStyleCnt="0"/>
      <dgm:spPr/>
    </dgm:pt>
    <dgm:pt modelId="{39A6DD42-E21B-4E53-AF93-2F5D918CC681}" type="pres">
      <dgm:prSet presAssocID="{F31333DE-09ED-4FDE-8885-CA7371994CF4}" presName="vertFlow" presStyleCnt="0"/>
      <dgm:spPr/>
    </dgm:pt>
    <dgm:pt modelId="{C2B8160B-6140-4805-AF46-B4AF8D46D1C3}" type="pres">
      <dgm:prSet presAssocID="{F31333DE-09ED-4FDE-8885-CA7371994CF4}" presName="topSpace" presStyleCnt="0"/>
      <dgm:spPr/>
    </dgm:pt>
    <dgm:pt modelId="{ED0B9BDA-214F-43F1-94E2-C52E943ABA4B}" type="pres">
      <dgm:prSet presAssocID="{F31333DE-09ED-4FDE-8885-CA7371994CF4}" presName="firstComp" presStyleCnt="0"/>
      <dgm:spPr/>
    </dgm:pt>
    <dgm:pt modelId="{31D15BBD-E0C6-4EA2-B96F-0A1D8FCC33D7}" type="pres">
      <dgm:prSet presAssocID="{F31333DE-09ED-4FDE-8885-CA7371994CF4}" presName="firstChild" presStyleLbl="bgAccFollowNode1" presStyleIdx="1" presStyleCnt="2" custScaleY="160527" custLinFactNeighborX="-7144"/>
      <dgm:spPr/>
      <dgm:t>
        <a:bodyPr/>
        <a:lstStyle/>
        <a:p>
          <a:endParaRPr lang="ru-RU"/>
        </a:p>
      </dgm:t>
    </dgm:pt>
    <dgm:pt modelId="{83BE7E5D-710C-4B52-A125-E863DCF70CB7}" type="pres">
      <dgm:prSet presAssocID="{F31333DE-09ED-4FDE-8885-CA7371994CF4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90225F-BE8A-448C-A430-4285E697324F}" type="pres">
      <dgm:prSet presAssocID="{F31333DE-09ED-4FDE-8885-CA7371994CF4}" presName="negSpace" presStyleCnt="0"/>
      <dgm:spPr/>
    </dgm:pt>
    <dgm:pt modelId="{CDBBED57-3B16-4BB2-BFB6-9EC761D5C2C9}" type="pres">
      <dgm:prSet presAssocID="{F31333DE-09ED-4FDE-8885-CA7371994CF4}" presName="circle" presStyleLbl="node1" presStyleIdx="1" presStyleCnt="2" custScaleX="109644" custLinFactNeighborX="-8558" custLinFactNeighborY="-2364"/>
      <dgm:spPr/>
      <dgm:t>
        <a:bodyPr/>
        <a:lstStyle/>
        <a:p>
          <a:endParaRPr lang="ru-RU"/>
        </a:p>
      </dgm:t>
    </dgm:pt>
  </dgm:ptLst>
  <dgm:cxnLst>
    <dgm:cxn modelId="{7A6D8C31-9506-4E3F-B308-BF9D74B03316}" srcId="{9AB70EE6-8E99-4592-ABE7-827FFA795116}" destId="{061EB83D-8DA4-4B02-A845-F7E89F662107}" srcOrd="0" destOrd="0" parTransId="{83AA3A72-FB42-493E-B4D4-B5743F76FC51}" sibTransId="{AC8FDE8F-D8DF-4667-AA0E-828123C76B65}"/>
    <dgm:cxn modelId="{D313B6B5-FDD7-4782-987E-84D9F860B29B}" type="presOf" srcId="{F4C9377F-6A1F-41E9-A792-67DA42378D8E}" destId="{31D15BBD-E0C6-4EA2-B96F-0A1D8FCC33D7}" srcOrd="0" destOrd="0" presId="urn:microsoft.com/office/officeart/2005/8/layout/hList9"/>
    <dgm:cxn modelId="{B1E7E4BA-1DC6-4177-AC06-CAD77CAF48A7}" srcId="{2CEA3895-E7DD-406C-A052-F319F2205A94}" destId="{F31333DE-09ED-4FDE-8885-CA7371994CF4}" srcOrd="1" destOrd="0" parTransId="{F4735AAB-F86E-4088-BF97-3694302C8C94}" sibTransId="{D6357F6F-14E5-4702-98B5-2F6B66936E87}"/>
    <dgm:cxn modelId="{9A6EB1B0-71CB-45ED-90E4-A458EE7A9F66}" srcId="{F31333DE-09ED-4FDE-8885-CA7371994CF4}" destId="{F4C9377F-6A1F-41E9-A792-67DA42378D8E}" srcOrd="0" destOrd="0" parTransId="{38DE26F6-F2FF-414E-A2A6-3600835E5DB4}" sibTransId="{36F53566-BA17-4386-90D1-40AE49860788}"/>
    <dgm:cxn modelId="{A6F24807-6B99-4D55-8081-9F1738D5988B}" type="presOf" srcId="{2CEA3895-E7DD-406C-A052-F319F2205A94}" destId="{7DF809AC-6EDA-4A6F-8FA2-C2B77A3CD9BC}" srcOrd="0" destOrd="0" presId="urn:microsoft.com/office/officeart/2005/8/layout/hList9"/>
    <dgm:cxn modelId="{629A93E5-DADC-45CF-9D57-39E334A6A353}" type="presOf" srcId="{9AB70EE6-8E99-4592-ABE7-827FFA795116}" destId="{C39E87DA-BBF4-4B58-8895-FF1A2A5C35CD}" srcOrd="0" destOrd="0" presId="urn:microsoft.com/office/officeart/2005/8/layout/hList9"/>
    <dgm:cxn modelId="{FDF258E4-FF3C-4C29-9A2F-99E22953922C}" type="presOf" srcId="{F4C9377F-6A1F-41E9-A792-67DA42378D8E}" destId="{83BE7E5D-710C-4B52-A125-E863DCF70CB7}" srcOrd="1" destOrd="0" presId="urn:microsoft.com/office/officeart/2005/8/layout/hList9"/>
    <dgm:cxn modelId="{6F07AEFA-F261-428A-8531-2C74239C5BF1}" type="presOf" srcId="{061EB83D-8DA4-4B02-A845-F7E89F662107}" destId="{BF5598B6-53FE-4908-8E52-B77C1D053232}" srcOrd="1" destOrd="0" presId="urn:microsoft.com/office/officeart/2005/8/layout/hList9"/>
    <dgm:cxn modelId="{7CCCEE29-D177-4EBC-B81F-8AE9498B43A5}" type="presOf" srcId="{061EB83D-8DA4-4B02-A845-F7E89F662107}" destId="{BEDB072A-CA4A-46BE-8D27-790F4499C17D}" srcOrd="0" destOrd="0" presId="urn:microsoft.com/office/officeart/2005/8/layout/hList9"/>
    <dgm:cxn modelId="{5FDBA2CD-627F-4819-AB4F-3061BAE257BC}" srcId="{2CEA3895-E7DD-406C-A052-F319F2205A94}" destId="{9AB70EE6-8E99-4592-ABE7-827FFA795116}" srcOrd="0" destOrd="0" parTransId="{B9B4A6C0-314D-4FF0-AEBF-9E392ED438B2}" sibTransId="{25DD4844-B500-4CC1-B6AC-07050B060609}"/>
    <dgm:cxn modelId="{2C45D8A2-707F-47E3-98A1-2930ED077990}" type="presOf" srcId="{F31333DE-09ED-4FDE-8885-CA7371994CF4}" destId="{CDBBED57-3B16-4BB2-BFB6-9EC761D5C2C9}" srcOrd="0" destOrd="0" presId="urn:microsoft.com/office/officeart/2005/8/layout/hList9"/>
    <dgm:cxn modelId="{3AC6D8E4-A27D-4484-9D1D-3281619214F7}" type="presParOf" srcId="{7DF809AC-6EDA-4A6F-8FA2-C2B77A3CD9BC}" destId="{73A98E5A-B4AA-4398-8281-F805493F65F9}" srcOrd="0" destOrd="0" presId="urn:microsoft.com/office/officeart/2005/8/layout/hList9"/>
    <dgm:cxn modelId="{3C7B79BC-5BEC-414E-B183-383B66C023C4}" type="presParOf" srcId="{7DF809AC-6EDA-4A6F-8FA2-C2B77A3CD9BC}" destId="{9FEAEAEA-5296-445A-B7B6-C61DDF8A5743}" srcOrd="1" destOrd="0" presId="urn:microsoft.com/office/officeart/2005/8/layout/hList9"/>
    <dgm:cxn modelId="{BBD6A140-7B77-411C-98A1-C63F1A41D4C8}" type="presParOf" srcId="{9FEAEAEA-5296-445A-B7B6-C61DDF8A5743}" destId="{278A83B2-E9D8-4E12-82A9-8BDC47A71D88}" srcOrd="0" destOrd="0" presId="urn:microsoft.com/office/officeart/2005/8/layout/hList9"/>
    <dgm:cxn modelId="{2CCB356C-474A-48C2-9EB7-89B76D27B6D2}" type="presParOf" srcId="{9FEAEAEA-5296-445A-B7B6-C61DDF8A5743}" destId="{CC638FB1-CD7E-4E7B-8AD7-2AC05A7FB068}" srcOrd="1" destOrd="0" presId="urn:microsoft.com/office/officeart/2005/8/layout/hList9"/>
    <dgm:cxn modelId="{CBEFB433-F11B-4B8A-84BE-1D0C10A4CEE5}" type="presParOf" srcId="{CC638FB1-CD7E-4E7B-8AD7-2AC05A7FB068}" destId="{BEDB072A-CA4A-46BE-8D27-790F4499C17D}" srcOrd="0" destOrd="0" presId="urn:microsoft.com/office/officeart/2005/8/layout/hList9"/>
    <dgm:cxn modelId="{7ED654A1-61AF-47EB-B8F4-A174DD5C1C33}" type="presParOf" srcId="{CC638FB1-CD7E-4E7B-8AD7-2AC05A7FB068}" destId="{BF5598B6-53FE-4908-8E52-B77C1D053232}" srcOrd="1" destOrd="0" presId="urn:microsoft.com/office/officeart/2005/8/layout/hList9"/>
    <dgm:cxn modelId="{A233C8F8-6367-46C4-8A27-B6E38BEBD441}" type="presParOf" srcId="{7DF809AC-6EDA-4A6F-8FA2-C2B77A3CD9BC}" destId="{D492B42E-EE3D-43D4-AA77-7CB00B0786BB}" srcOrd="2" destOrd="0" presId="urn:microsoft.com/office/officeart/2005/8/layout/hList9"/>
    <dgm:cxn modelId="{794ADDDD-8FA2-4314-8480-ABCC59486FCD}" type="presParOf" srcId="{7DF809AC-6EDA-4A6F-8FA2-C2B77A3CD9BC}" destId="{C39E87DA-BBF4-4B58-8895-FF1A2A5C35CD}" srcOrd="3" destOrd="0" presId="urn:microsoft.com/office/officeart/2005/8/layout/hList9"/>
    <dgm:cxn modelId="{AF0E01D3-C684-46F0-AEB1-3FFE0D59AFA5}" type="presParOf" srcId="{7DF809AC-6EDA-4A6F-8FA2-C2B77A3CD9BC}" destId="{77E4063A-D319-41C5-A20B-9C1DB0B3185B}" srcOrd="4" destOrd="0" presId="urn:microsoft.com/office/officeart/2005/8/layout/hList9"/>
    <dgm:cxn modelId="{32B49FFE-1271-417B-9517-040DC29CA63E}" type="presParOf" srcId="{7DF809AC-6EDA-4A6F-8FA2-C2B77A3CD9BC}" destId="{31C339AA-DEBE-4765-8330-1D5749C98065}" srcOrd="5" destOrd="0" presId="urn:microsoft.com/office/officeart/2005/8/layout/hList9"/>
    <dgm:cxn modelId="{CBBFEBE4-9BA7-40C8-9706-D0F5C932056F}" type="presParOf" srcId="{7DF809AC-6EDA-4A6F-8FA2-C2B77A3CD9BC}" destId="{39A6DD42-E21B-4E53-AF93-2F5D918CC681}" srcOrd="6" destOrd="0" presId="urn:microsoft.com/office/officeart/2005/8/layout/hList9"/>
    <dgm:cxn modelId="{D9AF4139-94C7-4094-B257-F0DF509F41F0}" type="presParOf" srcId="{39A6DD42-E21B-4E53-AF93-2F5D918CC681}" destId="{C2B8160B-6140-4805-AF46-B4AF8D46D1C3}" srcOrd="0" destOrd="0" presId="urn:microsoft.com/office/officeart/2005/8/layout/hList9"/>
    <dgm:cxn modelId="{BAA40483-EA3B-4EFB-9027-7BBEF25767B4}" type="presParOf" srcId="{39A6DD42-E21B-4E53-AF93-2F5D918CC681}" destId="{ED0B9BDA-214F-43F1-94E2-C52E943ABA4B}" srcOrd="1" destOrd="0" presId="urn:microsoft.com/office/officeart/2005/8/layout/hList9"/>
    <dgm:cxn modelId="{3FC05E79-E30C-42D7-BB45-5BB90B1D00E8}" type="presParOf" srcId="{ED0B9BDA-214F-43F1-94E2-C52E943ABA4B}" destId="{31D15BBD-E0C6-4EA2-B96F-0A1D8FCC33D7}" srcOrd="0" destOrd="0" presId="urn:microsoft.com/office/officeart/2005/8/layout/hList9"/>
    <dgm:cxn modelId="{8845FB2C-C5C9-46D4-BECA-CD08AF7A9729}" type="presParOf" srcId="{ED0B9BDA-214F-43F1-94E2-C52E943ABA4B}" destId="{83BE7E5D-710C-4B52-A125-E863DCF70CB7}" srcOrd="1" destOrd="0" presId="urn:microsoft.com/office/officeart/2005/8/layout/hList9"/>
    <dgm:cxn modelId="{7E86E15B-4DBD-4236-A074-2D29E4624875}" type="presParOf" srcId="{7DF809AC-6EDA-4A6F-8FA2-C2B77A3CD9BC}" destId="{2D90225F-BE8A-448C-A430-4285E697324F}" srcOrd="7" destOrd="0" presId="urn:microsoft.com/office/officeart/2005/8/layout/hList9"/>
    <dgm:cxn modelId="{728F1EFC-E334-451A-A7D6-EA4BAAFFC5CE}" type="presParOf" srcId="{7DF809AC-6EDA-4A6F-8FA2-C2B77A3CD9BC}" destId="{CDBBED57-3B16-4BB2-BFB6-9EC761D5C2C9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EA3895-E7DD-406C-A052-F319F2205A94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B70EE6-8E99-4592-ABE7-827FFA795116}">
      <dgm:prSet phldrT="[Текст]" custT="1"/>
      <dgm:spPr>
        <a:solidFill>
          <a:srgbClr val="0083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950" b="1" dirty="0" smtClean="0">
              <a:latin typeface="+mn-lt"/>
              <a:cs typeface="Times New Roman" panose="02020603050405020304" pitchFamily="18" charset="0"/>
            </a:rPr>
            <a:t>По мероприятию «ведение ЛПХ»</a:t>
          </a:r>
          <a:endParaRPr lang="ru-RU" sz="950" b="1" dirty="0">
            <a:latin typeface="+mn-lt"/>
          </a:endParaRPr>
        </a:p>
      </dgm:t>
    </dgm:pt>
    <dgm:pt modelId="{B9B4A6C0-314D-4FF0-AEBF-9E392ED438B2}" type="parTrans" cxnId="{5FDBA2CD-627F-4819-AB4F-3061BAE257BC}">
      <dgm:prSet/>
      <dgm:spPr/>
      <dgm:t>
        <a:bodyPr/>
        <a:lstStyle/>
        <a:p>
          <a:endParaRPr lang="ru-RU"/>
        </a:p>
      </dgm:t>
    </dgm:pt>
    <dgm:pt modelId="{25DD4844-B500-4CC1-B6AC-07050B060609}" type="sibTrans" cxnId="{5FDBA2CD-627F-4819-AB4F-3061BAE257BC}">
      <dgm:prSet/>
      <dgm:spPr/>
      <dgm:t>
        <a:bodyPr/>
        <a:lstStyle/>
        <a:p>
          <a:endParaRPr lang="ru-RU"/>
        </a:p>
      </dgm:t>
    </dgm:pt>
    <dgm:pt modelId="{061EB83D-8DA4-4B02-A845-F7E89F662107}">
      <dgm:prSet phldrT="[Текст]" custT="1"/>
      <dgm:spPr>
        <a:solidFill>
          <a:srgbClr val="D4D9EC"/>
        </a:solidFill>
      </dgm:spPr>
      <dgm:t>
        <a:bodyPr/>
        <a:lstStyle/>
        <a:p>
          <a:r>
            <a:rPr lang="en-US" sz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200" dirty="0" smtClean="0">
              <a:latin typeface="+mn-lt"/>
              <a:cs typeface="Times New Roman" panose="02020603050405020304" pitchFamily="18" charset="0"/>
            </a:rPr>
            <a:t>регистрация гражданина в качестве налогоплательщика налога на профессиональный доход;</a:t>
          </a:r>
        </a:p>
        <a:p>
          <a:r>
            <a:rPr lang="ru-RU" sz="1200" dirty="0" smtClean="0">
              <a:latin typeface="+mn-lt"/>
              <a:cs typeface="Times New Roman" panose="02020603050405020304" pitchFamily="18" charset="0"/>
            </a:rPr>
            <a:t>- повышение денежных доходов гражданина (семьи гражданина)</a:t>
          </a:r>
        </a:p>
      </dgm:t>
    </dgm:pt>
    <dgm:pt modelId="{83AA3A72-FB42-493E-B4D4-B5743F76FC51}" type="parTrans" cxnId="{7A6D8C31-9506-4E3F-B308-BF9D74B03316}">
      <dgm:prSet/>
      <dgm:spPr/>
      <dgm:t>
        <a:bodyPr/>
        <a:lstStyle/>
        <a:p>
          <a:endParaRPr lang="ru-RU"/>
        </a:p>
      </dgm:t>
    </dgm:pt>
    <dgm:pt modelId="{AC8FDE8F-D8DF-4667-AA0E-828123C76B65}" type="sibTrans" cxnId="{7A6D8C31-9506-4E3F-B308-BF9D74B03316}">
      <dgm:prSet/>
      <dgm:spPr/>
      <dgm:t>
        <a:bodyPr/>
        <a:lstStyle/>
        <a:p>
          <a:endParaRPr lang="ru-RU"/>
        </a:p>
      </dgm:t>
    </dgm:pt>
    <dgm:pt modelId="{F31333DE-09ED-4FDE-8885-CA7371994CF4}">
      <dgm:prSet phldrT="[Текст]" custT="1"/>
      <dgm:spPr>
        <a:solidFill>
          <a:srgbClr val="0083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950" b="1" dirty="0" smtClean="0">
              <a:latin typeface="+mn-lt"/>
              <a:cs typeface="Times New Roman" panose="02020603050405020304" pitchFamily="18" charset="0"/>
            </a:rPr>
            <a:t>По иным мероприятиям</a:t>
          </a:r>
          <a:endParaRPr lang="ru-RU" sz="950" b="1" dirty="0">
            <a:latin typeface="+mn-lt"/>
          </a:endParaRPr>
        </a:p>
      </dgm:t>
    </dgm:pt>
    <dgm:pt modelId="{F4735AAB-F86E-4088-BF97-3694302C8C94}" type="parTrans" cxnId="{B1E7E4BA-1DC6-4177-AC06-CAD77CAF48A7}">
      <dgm:prSet/>
      <dgm:spPr/>
      <dgm:t>
        <a:bodyPr/>
        <a:lstStyle/>
        <a:p>
          <a:endParaRPr lang="ru-RU"/>
        </a:p>
      </dgm:t>
    </dgm:pt>
    <dgm:pt modelId="{D6357F6F-14E5-4702-98B5-2F6B66936E87}" type="sibTrans" cxnId="{B1E7E4BA-1DC6-4177-AC06-CAD77CAF48A7}">
      <dgm:prSet/>
      <dgm:spPr/>
      <dgm:t>
        <a:bodyPr/>
        <a:lstStyle/>
        <a:p>
          <a:endParaRPr lang="ru-RU"/>
        </a:p>
      </dgm:t>
    </dgm:pt>
    <dgm:pt modelId="{F4C9377F-6A1F-41E9-A792-67DA42378D8E}">
      <dgm:prSet phldrT="[Текст]"/>
      <dgm:spPr/>
      <dgm:t>
        <a:bodyPr/>
        <a:lstStyle/>
        <a:p>
          <a:r>
            <a:rPr lang="en-US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преодоление гражданином (семьей гражданина) трудной жизненной ситуации по истечении срока действия социального контракта</a:t>
          </a:r>
        </a:p>
      </dgm:t>
    </dgm:pt>
    <dgm:pt modelId="{38DE26F6-F2FF-414E-A2A6-3600835E5DB4}" type="parTrans" cxnId="{9A6EB1B0-71CB-45ED-90E4-A458EE7A9F66}">
      <dgm:prSet/>
      <dgm:spPr/>
      <dgm:t>
        <a:bodyPr/>
        <a:lstStyle/>
        <a:p>
          <a:endParaRPr lang="ru-RU"/>
        </a:p>
      </dgm:t>
    </dgm:pt>
    <dgm:pt modelId="{36F53566-BA17-4386-90D1-40AE49860788}" type="sibTrans" cxnId="{9A6EB1B0-71CB-45ED-90E4-A458EE7A9F66}">
      <dgm:prSet/>
      <dgm:spPr/>
      <dgm:t>
        <a:bodyPr/>
        <a:lstStyle/>
        <a:p>
          <a:endParaRPr lang="ru-RU"/>
        </a:p>
      </dgm:t>
    </dgm:pt>
    <dgm:pt modelId="{7DF809AC-6EDA-4A6F-8FA2-C2B77A3CD9BC}" type="pres">
      <dgm:prSet presAssocID="{2CEA3895-E7DD-406C-A052-F319F2205A9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3A98E5A-B4AA-4398-8281-F805493F65F9}" type="pres">
      <dgm:prSet presAssocID="{9AB70EE6-8E99-4592-ABE7-827FFA795116}" presName="posSpace" presStyleCnt="0"/>
      <dgm:spPr/>
    </dgm:pt>
    <dgm:pt modelId="{9FEAEAEA-5296-445A-B7B6-C61DDF8A5743}" type="pres">
      <dgm:prSet presAssocID="{9AB70EE6-8E99-4592-ABE7-827FFA795116}" presName="vertFlow" presStyleCnt="0"/>
      <dgm:spPr/>
    </dgm:pt>
    <dgm:pt modelId="{278A83B2-E9D8-4E12-82A9-8BDC47A71D88}" type="pres">
      <dgm:prSet presAssocID="{9AB70EE6-8E99-4592-ABE7-827FFA795116}" presName="topSpace" presStyleCnt="0"/>
      <dgm:spPr/>
    </dgm:pt>
    <dgm:pt modelId="{CC638FB1-CD7E-4E7B-8AD7-2AC05A7FB068}" type="pres">
      <dgm:prSet presAssocID="{9AB70EE6-8E99-4592-ABE7-827FFA795116}" presName="firstComp" presStyleCnt="0"/>
      <dgm:spPr/>
    </dgm:pt>
    <dgm:pt modelId="{BEDB072A-CA4A-46BE-8D27-790F4499C17D}" type="pres">
      <dgm:prSet presAssocID="{9AB70EE6-8E99-4592-ABE7-827FFA795116}" presName="firstChild" presStyleLbl="bgAccFollowNode1" presStyleIdx="0" presStyleCnt="2" custScaleX="107228" custScaleY="160527"/>
      <dgm:spPr/>
      <dgm:t>
        <a:bodyPr/>
        <a:lstStyle/>
        <a:p>
          <a:endParaRPr lang="ru-RU"/>
        </a:p>
      </dgm:t>
    </dgm:pt>
    <dgm:pt modelId="{BF5598B6-53FE-4908-8E52-B77C1D053232}" type="pres">
      <dgm:prSet presAssocID="{9AB70EE6-8E99-4592-ABE7-827FFA795116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2B42E-EE3D-43D4-AA77-7CB00B0786BB}" type="pres">
      <dgm:prSet presAssocID="{9AB70EE6-8E99-4592-ABE7-827FFA795116}" presName="negSpace" presStyleCnt="0"/>
      <dgm:spPr/>
    </dgm:pt>
    <dgm:pt modelId="{C39E87DA-BBF4-4B58-8895-FF1A2A5C35CD}" type="pres">
      <dgm:prSet presAssocID="{9AB70EE6-8E99-4592-ABE7-827FFA795116}" presName="circle" presStyleLbl="node1" presStyleIdx="0" presStyleCnt="2" custScaleX="101231" custScaleY="91293" custLinFactNeighborX="-11299" custLinFactNeighborY="-1336"/>
      <dgm:spPr/>
      <dgm:t>
        <a:bodyPr/>
        <a:lstStyle/>
        <a:p>
          <a:endParaRPr lang="ru-RU"/>
        </a:p>
      </dgm:t>
    </dgm:pt>
    <dgm:pt modelId="{77E4063A-D319-41C5-A20B-9C1DB0B3185B}" type="pres">
      <dgm:prSet presAssocID="{25DD4844-B500-4CC1-B6AC-07050B060609}" presName="transSpace" presStyleCnt="0"/>
      <dgm:spPr/>
    </dgm:pt>
    <dgm:pt modelId="{31C339AA-DEBE-4765-8330-1D5749C98065}" type="pres">
      <dgm:prSet presAssocID="{F31333DE-09ED-4FDE-8885-CA7371994CF4}" presName="posSpace" presStyleCnt="0"/>
      <dgm:spPr/>
    </dgm:pt>
    <dgm:pt modelId="{39A6DD42-E21B-4E53-AF93-2F5D918CC681}" type="pres">
      <dgm:prSet presAssocID="{F31333DE-09ED-4FDE-8885-CA7371994CF4}" presName="vertFlow" presStyleCnt="0"/>
      <dgm:spPr/>
    </dgm:pt>
    <dgm:pt modelId="{C2B8160B-6140-4805-AF46-B4AF8D46D1C3}" type="pres">
      <dgm:prSet presAssocID="{F31333DE-09ED-4FDE-8885-CA7371994CF4}" presName="topSpace" presStyleCnt="0"/>
      <dgm:spPr/>
    </dgm:pt>
    <dgm:pt modelId="{ED0B9BDA-214F-43F1-94E2-C52E943ABA4B}" type="pres">
      <dgm:prSet presAssocID="{F31333DE-09ED-4FDE-8885-CA7371994CF4}" presName="firstComp" presStyleCnt="0"/>
      <dgm:spPr/>
    </dgm:pt>
    <dgm:pt modelId="{31D15BBD-E0C6-4EA2-B96F-0A1D8FCC33D7}" type="pres">
      <dgm:prSet presAssocID="{F31333DE-09ED-4FDE-8885-CA7371994CF4}" presName="firstChild" presStyleLbl="bgAccFollowNode1" presStyleIdx="1" presStyleCnt="2" custScaleY="160527" custLinFactNeighborX="-6185"/>
      <dgm:spPr/>
      <dgm:t>
        <a:bodyPr/>
        <a:lstStyle/>
        <a:p>
          <a:endParaRPr lang="ru-RU"/>
        </a:p>
      </dgm:t>
    </dgm:pt>
    <dgm:pt modelId="{83BE7E5D-710C-4B52-A125-E863DCF70CB7}" type="pres">
      <dgm:prSet presAssocID="{F31333DE-09ED-4FDE-8885-CA7371994CF4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90225F-BE8A-448C-A430-4285E697324F}" type="pres">
      <dgm:prSet presAssocID="{F31333DE-09ED-4FDE-8885-CA7371994CF4}" presName="negSpace" presStyleCnt="0"/>
      <dgm:spPr/>
    </dgm:pt>
    <dgm:pt modelId="{CDBBED57-3B16-4BB2-BFB6-9EC761D5C2C9}" type="pres">
      <dgm:prSet presAssocID="{F31333DE-09ED-4FDE-8885-CA7371994CF4}" presName="circle" presStyleLbl="node1" presStyleIdx="1" presStyleCnt="2" custScaleX="111129" custLinFactNeighborX="-6383" custLinFactNeighborY="304"/>
      <dgm:spPr/>
      <dgm:t>
        <a:bodyPr/>
        <a:lstStyle/>
        <a:p>
          <a:endParaRPr lang="ru-RU"/>
        </a:p>
      </dgm:t>
    </dgm:pt>
  </dgm:ptLst>
  <dgm:cxnLst>
    <dgm:cxn modelId="{7A6D8C31-9506-4E3F-B308-BF9D74B03316}" srcId="{9AB70EE6-8E99-4592-ABE7-827FFA795116}" destId="{061EB83D-8DA4-4B02-A845-F7E89F662107}" srcOrd="0" destOrd="0" parTransId="{83AA3A72-FB42-493E-B4D4-B5743F76FC51}" sibTransId="{AC8FDE8F-D8DF-4667-AA0E-828123C76B65}"/>
    <dgm:cxn modelId="{18D2AEDE-7E7F-4A31-9F0A-7972330E7F4B}" type="presOf" srcId="{F31333DE-09ED-4FDE-8885-CA7371994CF4}" destId="{CDBBED57-3B16-4BB2-BFB6-9EC761D5C2C9}" srcOrd="0" destOrd="0" presId="urn:microsoft.com/office/officeart/2005/8/layout/hList9"/>
    <dgm:cxn modelId="{B1E7E4BA-1DC6-4177-AC06-CAD77CAF48A7}" srcId="{2CEA3895-E7DD-406C-A052-F319F2205A94}" destId="{F31333DE-09ED-4FDE-8885-CA7371994CF4}" srcOrd="1" destOrd="0" parTransId="{F4735AAB-F86E-4088-BF97-3694302C8C94}" sibTransId="{D6357F6F-14E5-4702-98B5-2F6B66936E87}"/>
    <dgm:cxn modelId="{A5E34D69-3654-4895-B365-2D08E90B3C93}" type="presOf" srcId="{F4C9377F-6A1F-41E9-A792-67DA42378D8E}" destId="{83BE7E5D-710C-4B52-A125-E863DCF70CB7}" srcOrd="1" destOrd="0" presId="urn:microsoft.com/office/officeart/2005/8/layout/hList9"/>
    <dgm:cxn modelId="{C3CF8342-7584-4389-B50D-02798E0BE9DB}" type="presOf" srcId="{F4C9377F-6A1F-41E9-A792-67DA42378D8E}" destId="{31D15BBD-E0C6-4EA2-B96F-0A1D8FCC33D7}" srcOrd="0" destOrd="0" presId="urn:microsoft.com/office/officeart/2005/8/layout/hList9"/>
    <dgm:cxn modelId="{536CC1CF-A8FE-44EC-88C2-8C67E1E245A6}" type="presOf" srcId="{061EB83D-8DA4-4B02-A845-F7E89F662107}" destId="{BEDB072A-CA4A-46BE-8D27-790F4499C17D}" srcOrd="0" destOrd="0" presId="urn:microsoft.com/office/officeart/2005/8/layout/hList9"/>
    <dgm:cxn modelId="{9A6EB1B0-71CB-45ED-90E4-A458EE7A9F66}" srcId="{F31333DE-09ED-4FDE-8885-CA7371994CF4}" destId="{F4C9377F-6A1F-41E9-A792-67DA42378D8E}" srcOrd="0" destOrd="0" parTransId="{38DE26F6-F2FF-414E-A2A6-3600835E5DB4}" sibTransId="{36F53566-BA17-4386-90D1-40AE49860788}"/>
    <dgm:cxn modelId="{AD0CEF9D-0D11-4B4F-96C2-F8D0C5C1EA42}" type="presOf" srcId="{2CEA3895-E7DD-406C-A052-F319F2205A94}" destId="{7DF809AC-6EDA-4A6F-8FA2-C2B77A3CD9BC}" srcOrd="0" destOrd="0" presId="urn:microsoft.com/office/officeart/2005/8/layout/hList9"/>
    <dgm:cxn modelId="{CC5ED628-8874-4502-8A54-ECE736659D5D}" type="presOf" srcId="{9AB70EE6-8E99-4592-ABE7-827FFA795116}" destId="{C39E87DA-BBF4-4B58-8895-FF1A2A5C35CD}" srcOrd="0" destOrd="0" presId="urn:microsoft.com/office/officeart/2005/8/layout/hList9"/>
    <dgm:cxn modelId="{E99595B8-BB18-4A96-B959-26502719DE1A}" type="presOf" srcId="{061EB83D-8DA4-4B02-A845-F7E89F662107}" destId="{BF5598B6-53FE-4908-8E52-B77C1D053232}" srcOrd="1" destOrd="0" presId="urn:microsoft.com/office/officeart/2005/8/layout/hList9"/>
    <dgm:cxn modelId="{5FDBA2CD-627F-4819-AB4F-3061BAE257BC}" srcId="{2CEA3895-E7DD-406C-A052-F319F2205A94}" destId="{9AB70EE6-8E99-4592-ABE7-827FFA795116}" srcOrd="0" destOrd="0" parTransId="{B9B4A6C0-314D-4FF0-AEBF-9E392ED438B2}" sibTransId="{25DD4844-B500-4CC1-B6AC-07050B060609}"/>
    <dgm:cxn modelId="{E0B1CB36-3559-44A2-9E04-1D10DA78E95A}" type="presParOf" srcId="{7DF809AC-6EDA-4A6F-8FA2-C2B77A3CD9BC}" destId="{73A98E5A-B4AA-4398-8281-F805493F65F9}" srcOrd="0" destOrd="0" presId="urn:microsoft.com/office/officeart/2005/8/layout/hList9"/>
    <dgm:cxn modelId="{882667BA-7700-4C5F-A602-E8F8246C5BF4}" type="presParOf" srcId="{7DF809AC-6EDA-4A6F-8FA2-C2B77A3CD9BC}" destId="{9FEAEAEA-5296-445A-B7B6-C61DDF8A5743}" srcOrd="1" destOrd="0" presId="urn:microsoft.com/office/officeart/2005/8/layout/hList9"/>
    <dgm:cxn modelId="{102D77F5-FC7D-41A5-AC0A-62A778C2D80C}" type="presParOf" srcId="{9FEAEAEA-5296-445A-B7B6-C61DDF8A5743}" destId="{278A83B2-E9D8-4E12-82A9-8BDC47A71D88}" srcOrd="0" destOrd="0" presId="urn:microsoft.com/office/officeart/2005/8/layout/hList9"/>
    <dgm:cxn modelId="{C1FAB4A6-EEB2-44AF-8163-725284F06E44}" type="presParOf" srcId="{9FEAEAEA-5296-445A-B7B6-C61DDF8A5743}" destId="{CC638FB1-CD7E-4E7B-8AD7-2AC05A7FB068}" srcOrd="1" destOrd="0" presId="urn:microsoft.com/office/officeart/2005/8/layout/hList9"/>
    <dgm:cxn modelId="{C78BD3AB-8310-4891-8572-63F25F0AA532}" type="presParOf" srcId="{CC638FB1-CD7E-4E7B-8AD7-2AC05A7FB068}" destId="{BEDB072A-CA4A-46BE-8D27-790F4499C17D}" srcOrd="0" destOrd="0" presId="urn:microsoft.com/office/officeart/2005/8/layout/hList9"/>
    <dgm:cxn modelId="{3363D7F1-3F33-412A-81B3-141E055219E1}" type="presParOf" srcId="{CC638FB1-CD7E-4E7B-8AD7-2AC05A7FB068}" destId="{BF5598B6-53FE-4908-8E52-B77C1D053232}" srcOrd="1" destOrd="0" presId="urn:microsoft.com/office/officeart/2005/8/layout/hList9"/>
    <dgm:cxn modelId="{9B84AD05-CF5E-48DE-B1A0-AD21C7E5496E}" type="presParOf" srcId="{7DF809AC-6EDA-4A6F-8FA2-C2B77A3CD9BC}" destId="{D492B42E-EE3D-43D4-AA77-7CB00B0786BB}" srcOrd="2" destOrd="0" presId="urn:microsoft.com/office/officeart/2005/8/layout/hList9"/>
    <dgm:cxn modelId="{E04F7BE0-2A17-4DBC-B739-873B43B87726}" type="presParOf" srcId="{7DF809AC-6EDA-4A6F-8FA2-C2B77A3CD9BC}" destId="{C39E87DA-BBF4-4B58-8895-FF1A2A5C35CD}" srcOrd="3" destOrd="0" presId="urn:microsoft.com/office/officeart/2005/8/layout/hList9"/>
    <dgm:cxn modelId="{DD6F5771-2D5C-4103-A27F-BD0DD6E72468}" type="presParOf" srcId="{7DF809AC-6EDA-4A6F-8FA2-C2B77A3CD9BC}" destId="{77E4063A-D319-41C5-A20B-9C1DB0B3185B}" srcOrd="4" destOrd="0" presId="urn:microsoft.com/office/officeart/2005/8/layout/hList9"/>
    <dgm:cxn modelId="{6EA38240-5388-4B30-9631-4373EBB92353}" type="presParOf" srcId="{7DF809AC-6EDA-4A6F-8FA2-C2B77A3CD9BC}" destId="{31C339AA-DEBE-4765-8330-1D5749C98065}" srcOrd="5" destOrd="0" presId="urn:microsoft.com/office/officeart/2005/8/layout/hList9"/>
    <dgm:cxn modelId="{2A2D1BEB-5531-4282-B011-B6AD7E3113F0}" type="presParOf" srcId="{7DF809AC-6EDA-4A6F-8FA2-C2B77A3CD9BC}" destId="{39A6DD42-E21B-4E53-AF93-2F5D918CC681}" srcOrd="6" destOrd="0" presId="urn:microsoft.com/office/officeart/2005/8/layout/hList9"/>
    <dgm:cxn modelId="{8F19550D-39FF-4A0A-87AE-FAE1D2F50FAF}" type="presParOf" srcId="{39A6DD42-E21B-4E53-AF93-2F5D918CC681}" destId="{C2B8160B-6140-4805-AF46-B4AF8D46D1C3}" srcOrd="0" destOrd="0" presId="urn:microsoft.com/office/officeart/2005/8/layout/hList9"/>
    <dgm:cxn modelId="{6287A147-76DF-406B-863F-DF0C83244C56}" type="presParOf" srcId="{39A6DD42-E21B-4E53-AF93-2F5D918CC681}" destId="{ED0B9BDA-214F-43F1-94E2-C52E943ABA4B}" srcOrd="1" destOrd="0" presId="urn:microsoft.com/office/officeart/2005/8/layout/hList9"/>
    <dgm:cxn modelId="{2D441F67-1233-4B8C-8697-EBDA57F108FD}" type="presParOf" srcId="{ED0B9BDA-214F-43F1-94E2-C52E943ABA4B}" destId="{31D15BBD-E0C6-4EA2-B96F-0A1D8FCC33D7}" srcOrd="0" destOrd="0" presId="urn:microsoft.com/office/officeart/2005/8/layout/hList9"/>
    <dgm:cxn modelId="{5F8A1DC4-3F54-4172-B4FB-88044E721AF7}" type="presParOf" srcId="{ED0B9BDA-214F-43F1-94E2-C52E943ABA4B}" destId="{83BE7E5D-710C-4B52-A125-E863DCF70CB7}" srcOrd="1" destOrd="0" presId="urn:microsoft.com/office/officeart/2005/8/layout/hList9"/>
    <dgm:cxn modelId="{D9DAE0EE-D119-4C45-B476-13A473AE7C46}" type="presParOf" srcId="{7DF809AC-6EDA-4A6F-8FA2-C2B77A3CD9BC}" destId="{2D90225F-BE8A-448C-A430-4285E697324F}" srcOrd="7" destOrd="0" presId="urn:microsoft.com/office/officeart/2005/8/layout/hList9"/>
    <dgm:cxn modelId="{848CDFA8-5B57-4349-8177-6ABE64FFAFDA}" type="presParOf" srcId="{7DF809AC-6EDA-4A6F-8FA2-C2B77A3CD9BC}" destId="{CDBBED57-3B16-4BB2-BFB6-9EC761D5C2C9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34877-3AC9-4955-9E81-E4782A9DE40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7D27E-E71E-4CC2-B905-5D30272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83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5247730c0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1463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5247730c0_3_0:notes"/>
          <p:cNvSpPr txBox="1">
            <a:spLocks noGrp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081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B767F9-8F99-4A9B-9FBB-6F1D72DC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02968E5-DC2D-42BF-BC05-7E1091418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550C2F9-06C6-47E8-90E7-D3507820E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D3AD-39D1-4F8E-87B2-A9666223FAA6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A2ACAB0-E03A-465B-9AEF-FE745E08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9C5A02A-F76D-4851-96C5-AE8D54BC8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2B86939-8CCE-4413-B699-F2A8C2E18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B4992BF-225C-4859-BFDD-8D2907B79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9D41927-3A88-48C7-8F8B-8FC33FFD8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5674-8D2B-453B-B1FC-010D773BE460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C4F6421-F905-4BFF-B4B8-2E7CD4BB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09DA25D-12B1-4EC5-BAA7-B0C35262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57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3EC326D5-6667-43C6-903E-003F04F945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258830F-1FA6-4B0E-A399-0B3FCFCFE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A6F13A2-674A-4B0B-BAE2-BCE03520B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1D47-CB01-4072-8C10-BD8E06CA7EAE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766C551-3BEB-4273-AFF1-142F34F2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3423A25-9D9D-4E3C-9141-D91E02ED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57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40D9F5-8134-4115-AA19-08FCCD585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FA05CE5-C8EB-4DC8-91DD-8C0151AE8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548C33A-8DEA-47EB-83F8-0698DB1A6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7C60F-7B79-4BCA-99C1-8DB4F9FABEB8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E1A96CF-3D0D-434F-80CC-15EAEEB4B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B85FBDE-A7CE-4892-8465-7F91DCA7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07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32A087-A518-44E1-AFC2-6FD643045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2DB93A3-0C95-4230-ACFD-1A30DEB48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CC8DB75-C3EB-471D-8A91-E03E62EE1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B5CF-A36C-4DB4-A270-FFBD3C933873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3698697-AD0A-4BCA-AF07-6B9AE7C5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98568FD-EE5B-4BC6-9FD1-26A66DAE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7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F6E1D6-8FA3-4383-8CAF-39E9EB04C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E552445-B13E-4C2B-95B5-967F6CD8D0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44DBE2D-63DA-4E3E-8962-A06A811F1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968E345-152C-47E5-9B16-BEFBEC90D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35B5E-A07F-4937-84AE-7D3B81465E0D}" type="datetime1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523341C-1D54-4D07-8741-D4B34FEF7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A9AD71E-02C9-4DEE-BBAF-DAAEFF5E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31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88BB19-9030-4505-B6D1-210755513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2A41C92-C70C-43F2-A4C5-2DC974884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FED09EE-B8B0-42DF-9BAA-9289AAEBE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064DF3D-F00F-47C8-B6AB-9269921BA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67FA813-28A7-4F44-86C3-251A56CCF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B2789C9-A0D7-4538-916E-9B7A4F53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B3C8-B57B-4A3B-9955-C620BA1CE444}" type="datetime1">
              <a:rPr lang="ru-RU" smtClean="0"/>
              <a:t>07.10.2021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C867CA6-4F06-4B30-8DD6-E58288BC8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A733ABB-DF9A-4ECC-8D70-951F03A05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06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CD6F764-24FE-496E-8E8F-3F43ECAA5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0E20A28-2BC4-417B-8EEA-455F13895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A31A-357C-4CD4-8B5A-FC3482CC4B74}" type="datetime1">
              <a:rPr lang="ru-RU" smtClean="0"/>
              <a:t>07.10.2021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FF51F27-14F1-478D-94F1-A74CBCC3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012464E-0B0D-48A7-9979-48D5F8DBB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08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B08E11E4-CF62-46CD-AAE0-5E950853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DA52-FFED-45B3-9D64-9977160FF667}" type="datetime1">
              <a:rPr lang="ru-RU" smtClean="0"/>
              <a:t>07.10.2021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FC73B96-F367-4AFC-8A86-91BE7FDD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863D5A8-946D-4F8B-8145-E1F65178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10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6CFD85-001B-4F8B-9D6D-C26434F1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D74B1F9-6150-4CE4-82E8-F68BA42EC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CFB3C78-E2E0-4C7C-9873-29BF9167C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B98F71A-5739-4740-96EA-8103CA8D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BB3A-1F09-4B4F-92EE-B84CE66E07F3}" type="datetime1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31BC1AA-E80D-45A7-BA8D-E1ED0F05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AE64C10-865E-436E-8F97-E2CA696A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43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4C6F27-621A-4F9A-9778-15428BE86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044D5F4-832C-411B-B8C8-7D9E1943B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447D6F0-4C64-46BF-94CB-C5C974A18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1D4D1C4-75CA-47DC-9018-D01AA9549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C010-C2A6-40B2-AE3A-FA83B2DB9FAA}" type="datetime1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CDADF35-3D04-4C16-9AC5-5889FCA3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EB95AF6-9091-40BB-A869-4DB980F6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22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C095316-868E-4AFF-B67D-82A0104C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A3C1F9E-E693-457F-9D0B-7ACFA4BC4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18F8897-D7FB-42B4-9E6C-512737539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6EBA5-F85F-4D72-A6D9-B19E8CE1F651}" type="datetime1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27ECFDB-7E2E-4A99-9D9E-810AFD8D8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3B44A43-113A-4781-80D0-2F708D799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4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1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image" Target="../media/image5.png"/><Relationship Id="rId2" Type="http://schemas.openxmlformats.org/officeDocument/2006/relationships/image" Target="../media/image2.png"/><Relationship Id="rId16" Type="http://schemas.openxmlformats.org/officeDocument/2006/relationships/image" Target="../media/image6.sv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4.png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8.png"/><Relationship Id="rId7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jpeg"/><Relationship Id="rId5" Type="http://schemas.openxmlformats.org/officeDocument/2006/relationships/image" Target="../media/image25.png"/><Relationship Id="rId10" Type="http://schemas.openxmlformats.org/officeDocument/2006/relationships/image" Target="../media/image30.jpe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7;g8f672cf8d1_0_90">
            <a:extLst>
              <a:ext uri="{FF2B5EF4-FFF2-40B4-BE49-F238E27FC236}">
                <a16:creationId xmlns="" xmlns:a16="http://schemas.microsoft.com/office/drawing/2014/main" id="{FA34C3F1-6EA0-4692-A847-9E7B66732722}"/>
              </a:ext>
            </a:extLst>
          </p:cNvPr>
          <p:cNvSpPr txBox="1"/>
          <p:nvPr/>
        </p:nvSpPr>
        <p:spPr>
          <a:xfrm>
            <a:off x="903955" y="3188559"/>
            <a:ext cx="10740357" cy="2004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350" tIns="25650" rIns="51350" bIns="25650" anchor="ctr" anchorCtr="0">
            <a:noAutofit/>
          </a:bodyPr>
          <a:lstStyle/>
          <a:p>
            <a:pPr>
              <a:lnSpc>
                <a:spcPct val="115000"/>
              </a:lnSpc>
              <a:buClr>
                <a:srgbClr val="0083FF"/>
              </a:buClr>
              <a:buSzPts val="3600"/>
            </a:pPr>
            <a:r>
              <a:rPr lang="ru-RU" sz="3200" b="1" dirty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ru-RU" sz="3200" b="1" dirty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ru-RU" sz="3200" b="1" dirty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Социальный контракт </a:t>
            </a:r>
            <a:r>
              <a:rPr lang="ru-RU" sz="3200" b="1" dirty="0" smtClean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как инструмент развития негосударственного </a:t>
            </a:r>
            <a:r>
              <a:rPr lang="ru-RU" sz="3200" b="1" dirty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сектора в социальной сфере</a:t>
            </a:r>
          </a:p>
        </p:txBody>
      </p:sp>
      <p:pic>
        <p:nvPicPr>
          <p:cNvPr id="6" name="Google Shape;109;g8f672cf8d1_0_90">
            <a:extLst>
              <a:ext uri="{FF2B5EF4-FFF2-40B4-BE49-F238E27FC236}">
                <a16:creationId xmlns="" xmlns:a16="http://schemas.microsoft.com/office/drawing/2014/main" id="{0ABB8453-0551-4802-B01B-E889AA9BBA9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3956" y="496590"/>
            <a:ext cx="2175146" cy="22309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oogle Shape;110;g8f672cf8d1_0_90">
            <a:extLst>
              <a:ext uri="{FF2B5EF4-FFF2-40B4-BE49-F238E27FC236}">
                <a16:creationId xmlns="" xmlns:a16="http://schemas.microsoft.com/office/drawing/2014/main" id="{AEBDE399-237D-450A-AF6F-527F5E20BD66}"/>
              </a:ext>
            </a:extLst>
          </p:cNvPr>
          <p:cNvCxnSpPr>
            <a:cxnSpLocks/>
          </p:cNvCxnSpPr>
          <p:nvPr/>
        </p:nvCxnSpPr>
        <p:spPr>
          <a:xfrm>
            <a:off x="919603" y="5359099"/>
            <a:ext cx="6940881" cy="0"/>
          </a:xfrm>
          <a:prstGeom prst="straightConnector1">
            <a:avLst/>
          </a:prstGeom>
          <a:noFill/>
          <a:ln w="28575" cap="flat" cmpd="sng">
            <a:solidFill>
              <a:srgbClr val="D9D9D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TextBox 1"/>
          <p:cNvSpPr txBox="1"/>
          <p:nvPr/>
        </p:nvSpPr>
        <p:spPr>
          <a:xfrm>
            <a:off x="903955" y="5816600"/>
            <a:ext cx="2541978" cy="601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03955" y="6206067"/>
            <a:ext cx="2906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7 октября 2021 года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8916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34945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a typeface="Fira Sans" panose="020B0503050000020004" pitchFamily="34" charset="0"/>
                <a:cs typeface="Times New Roman" panose="02020603050405020304" pitchFamily="18" charset="0"/>
              </a:rPr>
              <a:t>Что такое социальный контракт</a:t>
            </a:r>
            <a:endParaRPr lang="ru-RU" sz="3200" b="1" dirty="0">
              <a:solidFill>
                <a:schemeClr val="bg1"/>
              </a:solidFill>
              <a:ea typeface="Fira Sans" panose="020B05030500000200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0254" y="1011166"/>
            <a:ext cx="5449759" cy="2809971"/>
          </a:xfrm>
          <a:prstGeom prst="roundRect">
            <a:avLst/>
          </a:prstGeom>
          <a:ln w="12700"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соглашение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, которое заключено 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между гражданином и органом социальной защиты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населения по месту жительства или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месту пребывания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гражданина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/>
            <a:endParaRPr lang="ru-RU" sz="1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гражданин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обязуется </a:t>
            </a:r>
            <a:r>
              <a:rPr lang="ru-RU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исполнить 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положения социального контракта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в полном объеме, включая программу социальной адаптации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4837" y="1051794"/>
            <a:ext cx="4662782" cy="285611"/>
          </a:xfrm>
          <a:prstGeom prst="roundRect">
            <a:avLst/>
          </a:prstGeom>
          <a:solidFill>
            <a:srgbClr val="00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cs typeface="Times New Roman" panose="02020603050405020304" pitchFamily="18" charset="0"/>
              </a:rPr>
              <a:t>С</a:t>
            </a:r>
            <a:r>
              <a:rPr lang="ru-RU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оциальный </a:t>
            </a:r>
            <a:r>
              <a:rPr lang="ru-RU" sz="1600" b="1" dirty="0">
                <a:solidFill>
                  <a:schemeClr val="bg1"/>
                </a:solidFill>
                <a:cs typeface="Times New Roman" panose="02020603050405020304" pitchFamily="18" charset="0"/>
              </a:rPr>
              <a:t>контракт</a:t>
            </a:r>
            <a:endParaRPr lang="ru-RU" sz="16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4659" y="2238660"/>
            <a:ext cx="5154699" cy="554050"/>
          </a:xfrm>
          <a:prstGeom prst="roundRect">
            <a:avLst/>
          </a:prstGeom>
          <a:solidFill>
            <a:srgbClr val="D4D9EC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орган социальной защиты населения 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обязуется оказать гражданину государственную социальную помощь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80013" y="1011166"/>
            <a:ext cx="3789418" cy="1261331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cs typeface="Times New Roman" panose="02020603050405020304" pitchFamily="18" charset="0"/>
              </a:rPr>
              <a:t>Выход из бедности </a:t>
            </a:r>
            <a:r>
              <a:rPr lang="ru-RU" sz="1400" b="1" dirty="0">
                <a:cs typeface="Times New Roman" panose="02020603050405020304" pitchFamily="18" charset="0"/>
              </a:rPr>
              <a:t>малоимущих</a:t>
            </a:r>
            <a:r>
              <a:rPr lang="ru-RU" sz="1400" dirty="0">
                <a:cs typeface="Times New Roman" panose="02020603050405020304" pitchFamily="18" charset="0"/>
              </a:rPr>
              <a:t> граждан, среднедушевой доход которых ниже величины прожиточного минимума, </a:t>
            </a:r>
            <a:r>
              <a:rPr lang="ru-RU" sz="1400" dirty="0" smtClean="0">
                <a:cs typeface="Times New Roman" panose="02020603050405020304" pitchFamily="18" charset="0"/>
              </a:rPr>
              <a:t>за </a:t>
            </a:r>
            <a:r>
              <a:rPr lang="ru-RU" sz="1400" dirty="0">
                <a:cs typeface="Times New Roman" panose="02020603050405020304" pitchFamily="18" charset="0"/>
              </a:rPr>
              <a:t>счет </a:t>
            </a:r>
            <a:r>
              <a:rPr lang="ru-RU" sz="1400" b="1" dirty="0">
                <a:cs typeface="Times New Roman" panose="02020603050405020304" pitchFamily="18" charset="0"/>
              </a:rPr>
              <a:t>собственных активных </a:t>
            </a:r>
            <a:r>
              <a:rPr lang="ru-RU" sz="1400" b="1" dirty="0" smtClean="0">
                <a:cs typeface="Times New Roman" panose="02020603050405020304" pitchFamily="18" charset="0"/>
              </a:rPr>
              <a:t>действий</a:t>
            </a: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6200000">
            <a:off x="5712904" y="1172558"/>
            <a:ext cx="781777" cy="938548"/>
          </a:xfrm>
          <a:prstGeom prst="downArrow">
            <a:avLst/>
          </a:prstGeom>
          <a:solidFill>
            <a:srgbClr val="0083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Цель</a:t>
            </a:r>
            <a:endParaRPr lang="ru-RU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508060" y="927888"/>
            <a:ext cx="1474549" cy="1349410"/>
          </a:xfrm>
          <a:prstGeom prst="ellipse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http://cdn.onlinewebfonts.com/svg/download_38204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4122" y="1289183"/>
            <a:ext cx="782478" cy="62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489156" y="2296857"/>
            <a:ext cx="5643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cs typeface="Times New Roman" panose="02020603050405020304" pitchFamily="18" charset="0"/>
              </a:rPr>
              <a:t>За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региональные средства реализуется с 2013 года</a:t>
            </a:r>
            <a:r>
              <a:rPr lang="ru-RU" sz="1200" dirty="0" smtClean="0">
                <a:cs typeface="Times New Roman" panose="02020603050405020304" pitchFamily="18" charset="0"/>
              </a:rPr>
              <a:t>, за федеральные – с 2020 года в 21 регионе,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с 2021 года – во всех регионах</a:t>
            </a:r>
            <a:r>
              <a:rPr lang="ru-RU" sz="1200" dirty="0" smtClean="0">
                <a:cs typeface="Times New Roman" panose="02020603050405020304" pitchFamily="18" charset="0"/>
              </a:rPr>
              <a:t> (кроме г. Москвы) 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3349" y="4275328"/>
            <a:ext cx="302263" cy="2317686"/>
          </a:xfrm>
          <a:prstGeom prst="rect">
            <a:avLst/>
          </a:prstGeom>
          <a:solidFill>
            <a:srgbClr val="00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cs typeface="Times New Roman" panose="02020603050405020304" pitchFamily="18" charset="0"/>
              </a:rPr>
              <a:t>Результаты</a:t>
            </a:r>
            <a:endParaRPr lang="ru-RU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220015784"/>
              </p:ext>
            </p:extLst>
          </p:nvPr>
        </p:nvGraphicFramePr>
        <p:xfrm>
          <a:off x="1290908" y="3660268"/>
          <a:ext cx="5423092" cy="336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2872536690"/>
              </p:ext>
            </p:extLst>
          </p:nvPr>
        </p:nvGraphicFramePr>
        <p:xfrm>
          <a:off x="6631986" y="3660269"/>
          <a:ext cx="5560014" cy="3367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0" name="Стрелка вправо 19"/>
          <p:cNvSpPr/>
          <p:nvPr/>
        </p:nvSpPr>
        <p:spPr>
          <a:xfrm>
            <a:off x="771007" y="4345493"/>
            <a:ext cx="479833" cy="298764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765497" y="5266458"/>
            <a:ext cx="479833" cy="298764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742469" y="6187424"/>
            <a:ext cx="479833" cy="298764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Рисунок 22" descr="Исследование со сплошной заливкой">
            <a:extLst>
              <a:ext uri="{FF2B5EF4-FFF2-40B4-BE49-F238E27FC236}">
                <a16:creationId xmlns:a16="http://schemas.microsoft.com/office/drawing/2014/main" xmlns="" id="{59FD8318-0651-4790-A61D-5539A4DF420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1778231" y="5454073"/>
            <a:ext cx="390847" cy="390847"/>
          </a:xfrm>
          <a:prstGeom prst="rect">
            <a:avLst/>
          </a:prstGeom>
        </p:spPr>
      </p:pic>
      <p:pic>
        <p:nvPicPr>
          <p:cNvPr id="24" name="Рисунок 23" descr="Загородная сцена со сплошной заливкой">
            <a:extLst>
              <a:ext uri="{FF2B5EF4-FFF2-40B4-BE49-F238E27FC236}">
                <a16:creationId xmlns:a16="http://schemas.microsoft.com/office/drawing/2014/main" xmlns="" id="{BD35CCC7-9127-4537-B9E3-EE2BA42B250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4329557" y="5420896"/>
            <a:ext cx="424024" cy="424024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7877BCB-A88D-42F2-88F1-88149271401C}"/>
              </a:ext>
            </a:extLst>
          </p:cNvPr>
          <p:cNvPicPr>
            <a:picLocks noChangeAspect="1"/>
          </p:cNvPicPr>
          <p:nvPr/>
        </p:nvPicPr>
        <p:blipFill>
          <a:blip r:embed="rId17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4357" y="5420897"/>
            <a:ext cx="424024" cy="42402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077" y="5415840"/>
            <a:ext cx="429079" cy="429079"/>
          </a:xfrm>
          <a:prstGeom prst="rect">
            <a:avLst/>
          </a:prstGeom>
        </p:spPr>
      </p:pic>
      <p:sp>
        <p:nvSpPr>
          <p:cNvPr id="27" name="Стрелка вниз 26"/>
          <p:cNvSpPr/>
          <p:nvPr/>
        </p:nvSpPr>
        <p:spPr>
          <a:xfrm rot="16200000">
            <a:off x="5705111" y="2811375"/>
            <a:ext cx="781777" cy="938548"/>
          </a:xfrm>
          <a:prstGeom prst="downArrow">
            <a:avLst/>
          </a:prstGeom>
          <a:solidFill>
            <a:srgbClr val="0083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НПА</a:t>
            </a:r>
            <a:endParaRPr lang="ru-RU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80012" y="2787490"/>
            <a:ext cx="5527321" cy="1261331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 smtClean="0">
                <a:cs typeface="Times New Roman" panose="02020603050405020304" pitchFamily="18" charset="0"/>
              </a:rPr>
              <a:t>Федеральный закон от 17.07.1999 № 178</a:t>
            </a: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>
                <a:cs typeface="Times New Roman" panose="02020603050405020304" pitchFamily="18" charset="0"/>
              </a:rPr>
              <a:t>Федеральный закон от 05.04.2003 </a:t>
            </a:r>
            <a:r>
              <a:rPr lang="ru-RU" sz="1200" dirty="0" smtClean="0">
                <a:cs typeface="Times New Roman" panose="02020603050405020304" pitchFamily="18" charset="0"/>
              </a:rPr>
              <a:t>№ 44-ФЗ (учет доходов)</a:t>
            </a: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>
                <a:cs typeface="Times New Roman" panose="02020603050405020304" pitchFamily="18" charset="0"/>
              </a:rPr>
              <a:t>Постановление Правительства РФ от 20.08.2003 </a:t>
            </a:r>
            <a:r>
              <a:rPr lang="ru-RU" sz="1200" dirty="0" smtClean="0">
                <a:cs typeface="Times New Roman" panose="02020603050405020304" pitchFamily="18" charset="0"/>
              </a:rPr>
              <a:t>№ 512 (перечень доходов)</a:t>
            </a:r>
            <a:endParaRPr lang="ru-RU" sz="1200" dirty="0">
              <a:cs typeface="Times New Roman" panose="02020603050405020304" pitchFamily="18" charset="0"/>
            </a:endParaRP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 smtClean="0">
                <a:cs typeface="Times New Roman" panose="02020603050405020304" pitchFamily="18" charset="0"/>
              </a:rPr>
              <a:t>Постановление Правительства РФ от 15.04.2014 № 296 (приложение 8.6)</a:t>
            </a: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 err="1" smtClean="0">
                <a:cs typeface="Times New Roman" panose="02020603050405020304" pitchFamily="18" charset="0"/>
              </a:rPr>
              <a:t>Методрекомендации</a:t>
            </a:r>
            <a:r>
              <a:rPr lang="ru-RU" sz="1200" dirty="0" smtClean="0">
                <a:cs typeface="Times New Roman" panose="02020603050405020304" pitchFamily="18" charset="0"/>
              </a:rPr>
              <a:t> Минтруда России (приказ от 03.08.2021 № 536)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53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553082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a typeface="Fira Sans" panose="020B0503050000020004" pitchFamily="34" charset="0"/>
                <a:cs typeface="Times New Roman" panose="02020603050405020304" pitchFamily="18" charset="0"/>
              </a:rPr>
              <a:t>Механизм социального контракта в 2020 году</a:t>
            </a:r>
            <a:endParaRPr lang="ru-RU" sz="3200" b="1" dirty="0">
              <a:solidFill>
                <a:schemeClr val="bg1"/>
              </a:solidFill>
              <a:ea typeface="Fira Sans" panose="020B05030500000200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92934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21</a:t>
            </a:r>
            <a:r>
              <a:rPr lang="ru-RU" sz="2800" dirty="0" smtClean="0">
                <a:cs typeface="Times New Roman" panose="02020603050405020304" pitchFamily="18" charset="0"/>
              </a:rPr>
              <a:t> пилотный проект за федеральные средства </a:t>
            </a:r>
            <a:r>
              <a:rPr lang="ru-RU" sz="2400" b="1" dirty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5,6 </a:t>
            </a:r>
            <a:r>
              <a:rPr lang="ru-RU" sz="2400" b="1" dirty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млрд </a:t>
            </a:r>
            <a:r>
              <a:rPr lang="ru-RU" sz="2400" b="1" dirty="0" smtClean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руб.)</a:t>
            </a:r>
            <a:endParaRPr lang="ru-RU" sz="2400" b="1" dirty="0">
              <a:ln w="6600">
                <a:solidFill>
                  <a:srgbClr val="0083FF"/>
                </a:solidFill>
                <a:prstDash val="solid"/>
              </a:ln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94" y="1619817"/>
            <a:ext cx="649927" cy="649927"/>
          </a:xfrm>
          <a:prstGeom prst="rect">
            <a:avLst/>
          </a:prstGeom>
        </p:spPr>
      </p:pic>
      <p:sp>
        <p:nvSpPr>
          <p:cNvPr id="29" name="Скругленный прямоугольник 28"/>
          <p:cNvSpPr/>
          <p:nvPr/>
        </p:nvSpPr>
        <p:spPr>
          <a:xfrm>
            <a:off x="209489" y="1570404"/>
            <a:ext cx="5342092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70" y="3117632"/>
            <a:ext cx="773574" cy="773574"/>
          </a:xfrm>
          <a:prstGeom prst="rect">
            <a:avLst/>
          </a:prstGeom>
        </p:spPr>
      </p:pic>
      <p:sp>
        <p:nvSpPr>
          <p:cNvPr id="31" name="Скругленный прямоугольник 30"/>
          <p:cNvSpPr/>
          <p:nvPr/>
        </p:nvSpPr>
        <p:spPr>
          <a:xfrm>
            <a:off x="209488" y="3138568"/>
            <a:ext cx="5342092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" name="Рисунок 31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38" y="4035083"/>
            <a:ext cx="587840" cy="587838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209488" y="3964150"/>
            <a:ext cx="5352002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181805" y="1744412"/>
            <a:ext cx="294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Поиск работы</a:t>
            </a:r>
            <a:r>
              <a:rPr lang="en-US" b="1" dirty="0" smtClean="0"/>
              <a:t> 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171894" y="3164648"/>
            <a:ext cx="4431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/>
              <a:t>О</a:t>
            </a:r>
            <a:r>
              <a:rPr lang="ru-RU" b="1" dirty="0" smtClean="0"/>
              <a:t>существление </a:t>
            </a:r>
            <a:r>
              <a:rPr lang="ru-RU" b="1" dirty="0"/>
              <a:t>индивидуальной предпринимательской деятельности</a:t>
            </a:r>
          </a:p>
          <a:p>
            <a:endParaRPr lang="ru-RU" dirty="0"/>
          </a:p>
        </p:txBody>
      </p:sp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94" y="2394762"/>
            <a:ext cx="649927" cy="649927"/>
          </a:xfrm>
          <a:prstGeom prst="rect">
            <a:avLst/>
          </a:prstGeom>
        </p:spPr>
      </p:pic>
      <p:sp>
        <p:nvSpPr>
          <p:cNvPr id="37" name="Скругленный прямоугольник 36"/>
          <p:cNvSpPr/>
          <p:nvPr/>
        </p:nvSpPr>
        <p:spPr>
          <a:xfrm>
            <a:off x="209488" y="2345349"/>
            <a:ext cx="5342092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71894" y="2408928"/>
            <a:ext cx="4944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Прохождение обучения и дополнительно профессионального образования</a:t>
            </a:r>
          </a:p>
          <a:p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181805" y="3964150"/>
            <a:ext cx="4431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/>
              <a:t>Осуществление </a:t>
            </a:r>
            <a:r>
              <a:rPr lang="ru-RU" b="1" dirty="0"/>
              <a:t>иных мероприятий, направленных на преодоление </a:t>
            </a:r>
            <a:r>
              <a:rPr lang="ru-RU" b="1" dirty="0" smtClean="0"/>
              <a:t>ТЖС</a:t>
            </a:r>
            <a:endParaRPr lang="ru-RU" b="1" dirty="0"/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657024" y="1216036"/>
            <a:ext cx="6428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anose="02020603050405020304" pitchFamily="18" charset="0"/>
              </a:rPr>
              <a:t>Результаты оказания ГСП на основании </a:t>
            </a:r>
            <a:r>
              <a:rPr lang="ru-RU" sz="1600" dirty="0" err="1" smtClean="0">
                <a:cs typeface="Times New Roman" panose="02020603050405020304" pitchFamily="18" charset="0"/>
              </a:rPr>
              <a:t>соцконтракта</a:t>
            </a:r>
            <a:r>
              <a:rPr lang="ru-RU" sz="1600" dirty="0" smtClean="0">
                <a:cs typeface="Times New Roman" panose="02020603050405020304" pitchFamily="18" charset="0"/>
              </a:rPr>
              <a:t> на 2020 год: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9488" y="1082902"/>
            <a:ext cx="5340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4 </a:t>
            </a:r>
            <a:r>
              <a:rPr lang="ru-RU" sz="1600" dirty="0" smtClean="0">
                <a:cs typeface="Times New Roman" panose="02020603050405020304" pitchFamily="18" charset="0"/>
              </a:rPr>
              <a:t>направления социального контракта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035929" y="1786636"/>
            <a:ext cx="2830906" cy="823767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96000" algn="r"/>
            <a:r>
              <a:rPr lang="ru-RU" sz="1600" dirty="0" smtClean="0"/>
              <a:t>  Социальных контрактов </a:t>
            </a:r>
            <a:r>
              <a:rPr lang="ru-RU" sz="1600" b="1" dirty="0" smtClean="0">
                <a:solidFill>
                  <a:srgbClr val="0083FF"/>
                </a:solidFill>
              </a:rPr>
              <a:t>заключено</a:t>
            </a:r>
            <a:endParaRPr lang="ru-RU" sz="1600" b="1" dirty="0">
              <a:solidFill>
                <a:srgbClr val="0083FF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5666159" y="1777036"/>
            <a:ext cx="847827" cy="829639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104 </a:t>
            </a:r>
            <a:r>
              <a:rPr lang="ru-RU" b="1" dirty="0" err="1" smtClean="0"/>
              <a:t>тыс</a:t>
            </a:r>
            <a:endParaRPr lang="ru-RU" b="1" dirty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9425184" y="1773651"/>
            <a:ext cx="2669091" cy="833023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 smtClean="0"/>
              <a:t>Малоимущих граждан </a:t>
            </a:r>
            <a:r>
              <a:rPr lang="ru-RU" sz="1600" b="1" dirty="0" smtClean="0">
                <a:solidFill>
                  <a:srgbClr val="0083FF"/>
                </a:solidFill>
              </a:rPr>
              <a:t>охвачено </a:t>
            </a:r>
            <a:r>
              <a:rPr lang="ru-RU" sz="1600" dirty="0" smtClean="0">
                <a:solidFill>
                  <a:schemeClr val="tx1"/>
                </a:solidFill>
              </a:rPr>
              <a:t>(с учетом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членов семьи)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8975385" y="1773652"/>
            <a:ext cx="862524" cy="842909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343 </a:t>
            </a:r>
            <a:r>
              <a:rPr lang="ru-RU" b="1" dirty="0" err="1" smtClean="0"/>
              <a:t>тыс</a:t>
            </a:r>
            <a:endParaRPr lang="ru-RU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8123520" y="2617568"/>
            <a:ext cx="1460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83FF"/>
                </a:solidFill>
              </a:rPr>
              <a:t>Из них (%):</a:t>
            </a:r>
            <a:endParaRPr lang="ru-RU" sz="1600" b="1" i="1" dirty="0">
              <a:solidFill>
                <a:srgbClr val="0083FF"/>
              </a:solidFill>
            </a:endParaRPr>
          </a:p>
        </p:txBody>
      </p:sp>
      <p:sp>
        <p:nvSpPr>
          <p:cNvPr id="47" name="Левая фигурная скобка 46"/>
          <p:cNvSpPr/>
          <p:nvPr/>
        </p:nvSpPr>
        <p:spPr>
          <a:xfrm rot="16200000">
            <a:off x="8705671" y="-277240"/>
            <a:ext cx="296198" cy="6481008"/>
          </a:xfrm>
          <a:prstGeom prst="leftBrace">
            <a:avLst>
              <a:gd name="adj1" fmla="val 8333"/>
              <a:gd name="adj2" fmla="val 49702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035929" y="3182774"/>
            <a:ext cx="2830906" cy="905204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 smtClean="0"/>
              <a:t>По направлению </a:t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0083FF"/>
                </a:solidFill>
              </a:rPr>
              <a:t>«иные мероприятия по преодолению ТЖС»</a:t>
            </a:r>
            <a:endParaRPr lang="ru-RU" sz="1600" b="1" dirty="0">
              <a:solidFill>
                <a:srgbClr val="0083FF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035929" y="4265136"/>
            <a:ext cx="2847187" cy="934479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/>
              <a:t>По направлению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0083FF"/>
                </a:solidFill>
              </a:rPr>
              <a:t>«</a:t>
            </a:r>
            <a:r>
              <a:rPr lang="ru-RU" sz="1600" b="1" dirty="0">
                <a:solidFill>
                  <a:srgbClr val="0083FF"/>
                </a:solidFill>
              </a:rPr>
              <a:t>поиск работы»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9336832" y="3228976"/>
            <a:ext cx="2669090" cy="81280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 smtClean="0"/>
              <a:t>   По направлению </a:t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0083FF"/>
                </a:solidFill>
              </a:rPr>
              <a:t>«обучение и </a:t>
            </a:r>
            <a:br>
              <a:rPr lang="ru-RU" sz="1600" b="1" dirty="0" smtClean="0">
                <a:solidFill>
                  <a:srgbClr val="0083FF"/>
                </a:solidFill>
              </a:rPr>
            </a:br>
            <a:r>
              <a:rPr lang="ru-RU" sz="1600" b="1" dirty="0" smtClean="0">
                <a:solidFill>
                  <a:srgbClr val="0083FF"/>
                </a:solidFill>
              </a:rPr>
              <a:t>стажировка»</a:t>
            </a:r>
            <a:endParaRPr lang="ru-RU" sz="1600" b="1" dirty="0">
              <a:solidFill>
                <a:srgbClr val="0083FF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9336832" y="4365688"/>
            <a:ext cx="2695013" cy="81280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/>
              <a:t>По направлению </a:t>
            </a:r>
            <a:r>
              <a:rPr lang="ru-RU" sz="1600" b="1" dirty="0">
                <a:solidFill>
                  <a:srgbClr val="0083FF"/>
                </a:solidFill>
              </a:rPr>
              <a:t>«осуществление </a:t>
            </a:r>
            <a:r>
              <a:rPr lang="ru-RU" sz="1600" b="1" dirty="0" smtClean="0">
                <a:solidFill>
                  <a:srgbClr val="0083FF"/>
                </a:solidFill>
              </a:rPr>
              <a:t>ИП деятельности</a:t>
            </a:r>
            <a:r>
              <a:rPr lang="ru-RU" sz="1600" b="1" dirty="0">
                <a:solidFill>
                  <a:srgbClr val="0083FF"/>
                </a:solidFill>
              </a:rPr>
              <a:t>»</a:t>
            </a:r>
          </a:p>
        </p:txBody>
      </p:sp>
      <p:graphicFrame>
        <p:nvGraphicFramePr>
          <p:cNvPr id="55" name="Диаграмма 54"/>
          <p:cNvGraphicFramePr/>
          <p:nvPr>
            <p:extLst>
              <p:ext uri="{D42A27DB-BD31-4B8C-83A1-F6EECF244321}">
                <p14:modId xmlns:p14="http://schemas.microsoft.com/office/powerpoint/2010/main" val="2294825818"/>
              </p:ext>
            </p:extLst>
          </p:nvPr>
        </p:nvGraphicFramePr>
        <p:xfrm>
          <a:off x="5377145" y="3050871"/>
          <a:ext cx="1524059" cy="1174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6" name="Диаграмма 55"/>
          <p:cNvGraphicFramePr/>
          <p:nvPr>
            <p:extLst>
              <p:ext uri="{D42A27DB-BD31-4B8C-83A1-F6EECF244321}">
                <p14:modId xmlns:p14="http://schemas.microsoft.com/office/powerpoint/2010/main" val="2550843782"/>
              </p:ext>
            </p:extLst>
          </p:nvPr>
        </p:nvGraphicFramePr>
        <p:xfrm>
          <a:off x="5288692" y="4114058"/>
          <a:ext cx="1688757" cy="120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7" name="Диаграмма 56"/>
          <p:cNvGraphicFramePr/>
          <p:nvPr>
            <p:extLst>
              <p:ext uri="{D42A27DB-BD31-4B8C-83A1-F6EECF244321}">
                <p14:modId xmlns:p14="http://schemas.microsoft.com/office/powerpoint/2010/main" val="1782174922"/>
              </p:ext>
            </p:extLst>
          </p:nvPr>
        </p:nvGraphicFramePr>
        <p:xfrm>
          <a:off x="8815289" y="3079563"/>
          <a:ext cx="1267022" cy="1121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8" name="Диаграмма 57"/>
          <p:cNvGraphicFramePr/>
          <p:nvPr>
            <p:extLst>
              <p:ext uri="{D42A27DB-BD31-4B8C-83A1-F6EECF244321}">
                <p14:modId xmlns:p14="http://schemas.microsoft.com/office/powerpoint/2010/main" val="1993999731"/>
              </p:ext>
            </p:extLst>
          </p:nvPr>
        </p:nvGraphicFramePr>
        <p:xfrm>
          <a:off x="8756822" y="4234526"/>
          <a:ext cx="1404974" cy="108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63" name="Скругленный прямоугольник 62"/>
          <p:cNvSpPr/>
          <p:nvPr/>
        </p:nvSpPr>
        <p:spPr>
          <a:xfrm>
            <a:off x="165180" y="5835008"/>
            <a:ext cx="2654583" cy="964206"/>
          </a:xfrm>
          <a:prstGeom prst="roundRect">
            <a:avLst/>
          </a:prstGeom>
          <a:noFill/>
          <a:ln w="19050">
            <a:solidFill>
              <a:srgbClr val="0083FF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16,7%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малоимущих граждан, получивших СК в общей численности получателей ГСП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3190046" y="5817897"/>
            <a:ext cx="2654583" cy="964206"/>
          </a:xfrm>
          <a:prstGeom prst="roundRect">
            <a:avLst/>
          </a:prstGeom>
          <a:noFill/>
          <a:ln w="19050">
            <a:solidFill>
              <a:srgbClr val="0083FF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Уровень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среднедушевого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дохода граждан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по окончании срока действия </a:t>
            </a:r>
            <a:r>
              <a:rPr lang="ru-RU" sz="14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соцконтракта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увеличился в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1,6 раз</a:t>
            </a:r>
            <a:endParaRPr lang="ru-RU" sz="14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0" y="5557873"/>
            <a:ext cx="12192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Скругленный прямоугольник 65"/>
          <p:cNvSpPr/>
          <p:nvPr/>
        </p:nvSpPr>
        <p:spPr>
          <a:xfrm>
            <a:off x="3867365" y="5405704"/>
            <a:ext cx="4098398" cy="26564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 целом по Российской Федерации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6212253" y="5817897"/>
            <a:ext cx="2654583" cy="964206"/>
          </a:xfrm>
          <a:prstGeom prst="roundRect">
            <a:avLst/>
          </a:prstGeom>
          <a:noFill/>
          <a:ln w="19050">
            <a:solidFill>
              <a:srgbClr val="0083F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182 тыс. социальных контрактов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заключено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9234460" y="5835007"/>
            <a:ext cx="2654583" cy="947095"/>
          </a:xfrm>
          <a:prstGeom prst="roundRect">
            <a:avLst/>
          </a:prstGeom>
          <a:noFill/>
          <a:ln w="19050">
            <a:solidFill>
              <a:srgbClr val="0083F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604 тыс. граждан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охвачено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30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712269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Денежные выплаты в рамках оказания государственной социальной помощи на основании социального контракта органом социальной защиты населения осуществляются: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713787" y="1168400"/>
            <a:ext cx="3368842" cy="5274808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Размер денежных выплат, предоставляемых гражданину на основании социального контракта, их </a:t>
            </a:r>
            <a:r>
              <a:rPr lang="ru-RU" sz="2000" dirty="0">
                <a:solidFill>
                  <a:srgbClr val="0083FF"/>
                </a:solidFill>
                <a:cs typeface="Times New Roman" panose="02020603050405020304" pitchFamily="18" charset="0"/>
              </a:rPr>
              <a:t>периодичность и срок устанавливаются органом государственной власти субъекта</a:t>
            </a:r>
            <a:r>
              <a:rPr lang="ru-R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РФ в соответствии с правилами предоставления субсидий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88EF3B83-044F-49FE-AA2E-753DCB0F13DB}"/>
              </a:ext>
            </a:extLst>
          </p:cNvPr>
          <p:cNvSpPr/>
          <p:nvPr/>
        </p:nvSpPr>
        <p:spPr>
          <a:xfrm>
            <a:off x="143933" y="1283368"/>
            <a:ext cx="3053794" cy="1058779"/>
          </a:xfrm>
          <a:prstGeom prst="roundRect">
            <a:avLst/>
          </a:prstGeom>
          <a:solidFill>
            <a:srgbClr val="D4D9EC"/>
          </a:solidFill>
          <a:ln>
            <a:solidFill>
              <a:srgbClr val="D4D9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о</a:t>
            </a:r>
            <a:r>
              <a:rPr lang="ru-RU" sz="1400" b="0" dirty="0">
                <a:cs typeface="Times New Roman" panose="02020603050405020304" pitchFamily="18" charset="0"/>
              </a:rPr>
              <a:t> 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мероприятию </a:t>
            </a:r>
            <a:r>
              <a:rPr lang="ru-RU" sz="1400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lang="ru-RU" sz="1400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поиск работы»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4AB57A45-FFD3-4806-B0EF-E12552F56013}"/>
              </a:ext>
            </a:extLst>
          </p:cNvPr>
          <p:cNvSpPr/>
          <p:nvPr/>
        </p:nvSpPr>
        <p:spPr>
          <a:xfrm>
            <a:off x="143933" y="4020113"/>
            <a:ext cx="3053794" cy="1058779"/>
          </a:xfrm>
          <a:prstGeom prst="roundRect">
            <a:avLst/>
          </a:prstGeom>
          <a:solidFill>
            <a:srgbClr val="D4D9EC"/>
          </a:solidFill>
          <a:ln>
            <a:solidFill>
              <a:srgbClr val="D4D9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</a:t>
            </a:r>
            <a:r>
              <a:rPr lang="ru-RU" sz="1400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о мероприятию </a:t>
            </a:r>
            <a:r>
              <a:rPr lang="ru-RU" sz="1400" kern="1200" dirty="0" smtClean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/>
            </a:r>
            <a:br>
              <a:rPr lang="ru-RU" sz="1400" kern="1200" dirty="0" smtClean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</a:br>
            <a:r>
              <a:rPr lang="ru-RU" sz="1400" b="1" kern="1200" dirty="0" smtClean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«</a:t>
            </a:r>
            <a:r>
              <a:rPr lang="ru-RU" sz="1400" b="1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ведение личного подсобного хозяйства» </a:t>
            </a:r>
            <a:endParaRPr lang="ru-RU" sz="1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Стрелка: вправо 7">
            <a:extLst>
              <a:ext uri="{FF2B5EF4-FFF2-40B4-BE49-F238E27FC236}">
                <a16:creationId xmlns="" xmlns:a16="http://schemas.microsoft.com/office/drawing/2014/main" id="{4E34FBAA-5088-4A7E-B3F0-13115B27C9B0}"/>
              </a:ext>
            </a:extLst>
          </p:cNvPr>
          <p:cNvSpPr/>
          <p:nvPr/>
        </p:nvSpPr>
        <p:spPr>
          <a:xfrm>
            <a:off x="3323345" y="1693188"/>
            <a:ext cx="381000" cy="279400"/>
          </a:xfrm>
          <a:prstGeom prst="rightArrow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="" xmlns:a16="http://schemas.microsoft.com/office/drawing/2014/main" id="{65EF7417-8801-4C04-8CD1-4A9BA9D8A7FB}"/>
              </a:ext>
            </a:extLst>
          </p:cNvPr>
          <p:cNvSpPr/>
          <p:nvPr/>
        </p:nvSpPr>
        <p:spPr>
          <a:xfrm>
            <a:off x="3323345" y="4405320"/>
            <a:ext cx="381000" cy="279400"/>
          </a:xfrm>
          <a:prstGeom prst="rightArrow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="" xmlns:a16="http://schemas.microsoft.com/office/drawing/2014/main" id="{6F9386EB-2E3A-42A7-8009-3B2C41FA82FC}"/>
              </a:ext>
            </a:extLst>
          </p:cNvPr>
          <p:cNvSpPr/>
          <p:nvPr/>
        </p:nvSpPr>
        <p:spPr>
          <a:xfrm>
            <a:off x="3323345" y="5774118"/>
            <a:ext cx="381000" cy="279400"/>
          </a:xfrm>
          <a:prstGeom prst="rightArrow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="" xmlns:a16="http://schemas.microsoft.com/office/drawing/2014/main" id="{A694C4D6-AD25-4F7B-B2E5-1E8578D63B5C}"/>
              </a:ext>
            </a:extLst>
          </p:cNvPr>
          <p:cNvSpPr/>
          <p:nvPr/>
        </p:nvSpPr>
        <p:spPr>
          <a:xfrm>
            <a:off x="143933" y="2655797"/>
            <a:ext cx="3053794" cy="1058779"/>
          </a:xfrm>
          <a:prstGeom prst="roundRect">
            <a:avLst/>
          </a:prstGeom>
          <a:solidFill>
            <a:srgbClr val="D4D9EC"/>
          </a:solidFill>
          <a:ln>
            <a:solidFill>
              <a:srgbClr val="D4D9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</a:t>
            </a:r>
            <a:r>
              <a:rPr lang="ru-RU" sz="1400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о мероприятию </a:t>
            </a:r>
            <a:r>
              <a:rPr lang="ru-RU" sz="1400" b="1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«осуществление индивидуальной предпринимательской деятельности» </a:t>
            </a:r>
            <a:endParaRPr lang="ru-RU" sz="1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6615196F-F7AA-4E52-907F-80202227DA6A}"/>
              </a:ext>
            </a:extLst>
          </p:cNvPr>
          <p:cNvSpPr/>
          <p:nvPr/>
        </p:nvSpPr>
        <p:spPr>
          <a:xfrm>
            <a:off x="143933" y="5384429"/>
            <a:ext cx="3053794" cy="1058779"/>
          </a:xfrm>
          <a:prstGeom prst="roundRect">
            <a:avLst/>
          </a:prstGeom>
          <a:solidFill>
            <a:srgbClr val="D4D9EC"/>
          </a:solidFill>
          <a:ln>
            <a:solidFill>
              <a:srgbClr val="D4D9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По мероприятию 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«осуществление иных мероприятий, направленных на преодоление гражданином трудной жизненной ситуации» 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="" xmlns:a16="http://schemas.microsoft.com/office/drawing/2014/main" id="{ADE527CE-B8C0-4A1E-A260-48AB51F08665}"/>
              </a:ext>
            </a:extLst>
          </p:cNvPr>
          <p:cNvSpPr/>
          <p:nvPr/>
        </p:nvSpPr>
        <p:spPr>
          <a:xfrm>
            <a:off x="3324780" y="3049254"/>
            <a:ext cx="381000" cy="279400"/>
          </a:xfrm>
          <a:prstGeom prst="rightArrow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="" xmlns:a16="http://schemas.microsoft.com/office/drawing/2014/main" id="{72DE4426-9135-41F8-9925-BF7561CFBEC0}"/>
              </a:ext>
            </a:extLst>
          </p:cNvPr>
          <p:cNvSpPr/>
          <p:nvPr/>
        </p:nvSpPr>
        <p:spPr>
          <a:xfrm>
            <a:off x="3798270" y="1168400"/>
            <a:ext cx="4727666" cy="1333500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в размере величины прожиточного минимума 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трудоспособного населения, установленного в субъекте Российской </a:t>
            </a:r>
            <a:r>
              <a:rPr lang="ru-RU" sz="1400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Федерации, 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в месяц заключения социального контракта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, 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и 3 месяца после подтверждения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факта трудоустройства 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гражданином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="" xmlns:a16="http://schemas.microsoft.com/office/drawing/2014/main" id="{B9BA0C3E-C6A4-4A64-BB6D-5DC0EEE2D5C6}"/>
              </a:ext>
            </a:extLst>
          </p:cNvPr>
          <p:cNvSpPr/>
          <p:nvPr/>
        </p:nvSpPr>
        <p:spPr>
          <a:xfrm>
            <a:off x="3798269" y="4020112"/>
            <a:ext cx="4727667" cy="1058779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до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100.000 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рублей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(единовременно)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зависимости от сметы расходов, утвержденной межведомственной комиссией, по мере наступления расходных обязательств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="" xmlns:a16="http://schemas.microsoft.com/office/drawing/2014/main" id="{3734BC0F-8F1B-413A-8F2B-D21947EDFB51}"/>
              </a:ext>
            </a:extLst>
          </p:cNvPr>
          <p:cNvSpPr/>
          <p:nvPr/>
        </p:nvSpPr>
        <p:spPr>
          <a:xfrm>
            <a:off x="3799705" y="2692214"/>
            <a:ext cx="4726231" cy="1058779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до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250.000 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рублей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(единовременно)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зависимости от сметы расходов, указанной в утвержденном межведомственной комиссией бизнес-плане гражданина или по мере наступления расходных обязательств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="" xmlns:a16="http://schemas.microsoft.com/office/drawing/2014/main" id="{B8BBC35B-CD47-40AE-B80F-C74CED41EBA9}"/>
              </a:ext>
            </a:extLst>
          </p:cNvPr>
          <p:cNvSpPr/>
          <p:nvPr/>
        </p:nvSpPr>
        <p:spPr>
          <a:xfrm>
            <a:off x="3829963" y="5384429"/>
            <a:ext cx="4695973" cy="1058779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в размере величины прожиточного минимума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трудоспособного населения, установленного в субъекте Российской Федерации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(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но не более 6 месяцев</a:t>
            </a:r>
            <a:r>
              <a:rPr lang="ru-RU" sz="1400" dirty="0">
                <a:solidFill>
                  <a:srgbClr val="0083FF"/>
                </a:solidFill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54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Скругленный прямоугольник 111"/>
          <p:cNvSpPr/>
          <p:nvPr/>
        </p:nvSpPr>
        <p:spPr>
          <a:xfrm>
            <a:off x="9867327" y="2235792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Граждан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охвачено</a:t>
            </a:r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(с учетом членов семьи)</a:t>
            </a: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7375374" y="2250424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Социальных контрактов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заключено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9918068" y="4892723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 направлению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«осуществление ИП»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7384213" y="4892724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 направлению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«ведение ЛПХ»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9825316" y="3794669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 направлению </a:t>
            </a:r>
            <a:b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«иные мероприятия, направленные на преодоление ТЖС»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84213" y="3796361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 направлению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«поиск работы»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"/>
            <a:ext cx="12192000" cy="553082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a typeface="Fira Sans" panose="020B0503050000020004" pitchFamily="34" charset="0"/>
                <a:cs typeface="Times New Roman" panose="02020603050405020304" pitchFamily="18" charset="0"/>
              </a:rPr>
              <a:t>Механизм социального контракта в 2021 году</a:t>
            </a:r>
            <a:endParaRPr lang="ru-RU" sz="3200" b="1" dirty="0">
              <a:solidFill>
                <a:schemeClr val="bg1"/>
              </a:solidFill>
              <a:ea typeface="Fira Sans" panose="020B05030500000200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" y="691155"/>
            <a:ext cx="12192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cs typeface="Times New Roman" panose="02020603050405020304" pitchFamily="18" charset="0"/>
              </a:rPr>
              <a:t>Масштабирование федерального финансирования </a:t>
            </a:r>
            <a:r>
              <a:rPr lang="ru-RU" sz="2400" dirty="0" err="1" smtClean="0">
                <a:cs typeface="Times New Roman" panose="02020603050405020304" pitchFamily="18" charset="0"/>
              </a:rPr>
              <a:t>соцконтракта</a:t>
            </a:r>
            <a:r>
              <a:rPr lang="ru-RU" sz="2400" dirty="0" smtClean="0">
                <a:cs typeface="Times New Roman" panose="02020603050405020304" pitchFamily="18" charset="0"/>
              </a:rPr>
              <a:t> на </a:t>
            </a:r>
            <a:r>
              <a:rPr lang="ru-RU" sz="2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84 </a:t>
            </a:r>
            <a:r>
              <a:rPr lang="ru-RU" sz="2400" dirty="0" smtClean="0">
                <a:cs typeface="Times New Roman" panose="02020603050405020304" pitchFamily="18" charset="0"/>
              </a:rPr>
              <a:t>региона</a:t>
            </a:r>
            <a:br>
              <a:rPr lang="ru-RU" sz="2400" dirty="0" smtClean="0">
                <a:cs typeface="Times New Roman" panose="02020603050405020304" pitchFamily="18" charset="0"/>
              </a:rPr>
            </a:br>
            <a:r>
              <a:rPr lang="ru-RU" sz="2400" b="1" dirty="0" smtClean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(26,3 </a:t>
            </a:r>
            <a:r>
              <a:rPr lang="ru-RU" sz="2400" b="1" dirty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млрд руб. ежегодно)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402611" y="1935343"/>
            <a:ext cx="6247666" cy="1080000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2000" tIns="21590" rIns="0" bIns="21590" numCol="1" spcCol="1270" anchor="ctr" anchorCtr="0">
            <a:noAutofit/>
          </a:bodyPr>
          <a:lstStyle/>
          <a:p>
            <a:pPr lvl="0" algn="just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700" kern="1200" dirty="0" smtClean="0">
                <a:cs typeface="Times New Roman" panose="02020603050405020304" pitchFamily="18" charset="0"/>
              </a:rPr>
              <a:t>Введено  направление «ведение личного подсобного хозяйства»</a:t>
            </a:r>
            <a:endParaRPr lang="ru-RU" sz="1700" kern="1200" dirty="0"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000354" y="3906534"/>
            <a:ext cx="5095646" cy="95506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2" name="Скругленный прямоугольник 71"/>
          <p:cNvSpPr/>
          <p:nvPr/>
        </p:nvSpPr>
        <p:spPr>
          <a:xfrm>
            <a:off x="402611" y="3123879"/>
            <a:ext cx="6247666" cy="1080000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2000" tIns="21590" rIns="0" bIns="21590" numCol="1" spcCol="1270" anchor="ctr" anchorCtr="0">
            <a:noAutofit/>
          </a:bodyPr>
          <a:lstStyle/>
          <a:p>
            <a:pPr lvl="0" algn="just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700" kern="1200" dirty="0" smtClean="0">
                <a:cs typeface="Times New Roman" panose="02020603050405020304" pitchFamily="18" charset="0"/>
              </a:rPr>
              <a:t>Предоставлена возможность проходить обучение в рамках любого направления социального контракта (кроме иных мероприятий)</a:t>
            </a:r>
            <a:endParaRPr lang="ru-RU" sz="1700" kern="1200" dirty="0">
              <a:cs typeface="Times New Roman" panose="02020603050405020304" pitchFamily="18" charset="0"/>
            </a:endParaRP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395414" y="4302454"/>
            <a:ext cx="6247666" cy="1080000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2000" tIns="21590" rIns="0" bIns="21590" numCol="1" spcCol="1270" anchor="ctr" anchorCtr="0">
            <a:noAutofit/>
          </a:bodyPr>
          <a:lstStyle/>
          <a:p>
            <a:pPr lvl="0" algn="just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700" kern="1200" dirty="0" smtClean="0">
                <a:cs typeface="Times New Roman" panose="02020603050405020304" pitchFamily="18" charset="0"/>
              </a:rPr>
              <a:t>Усиление межведомственного взаимодействия (занятость, с/х, МСП и т.д.) с целью комплексного подхода к решению проблем граждан</a:t>
            </a:r>
            <a:endParaRPr lang="ru-RU" sz="1700" kern="1200" dirty="0">
              <a:cs typeface="Times New Roman" panose="02020603050405020304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446662" y="2473930"/>
            <a:ext cx="5095646" cy="95506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8" name="Скругленный прямоугольник 77"/>
          <p:cNvSpPr/>
          <p:nvPr/>
        </p:nvSpPr>
        <p:spPr>
          <a:xfrm>
            <a:off x="404259" y="5513343"/>
            <a:ext cx="6238821" cy="1080000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2000" tIns="21590" rIns="0" bIns="21590" numCol="1" spcCol="1270" anchor="ctr" anchorCtr="0">
            <a:noAutofit/>
          </a:bodyPr>
          <a:lstStyle/>
          <a:p>
            <a:pPr lvl="0" algn="just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700" kern="1200" dirty="0" smtClean="0">
                <a:cs typeface="Times New Roman" panose="02020603050405020304" pitchFamily="18" charset="0"/>
              </a:rPr>
              <a:t>Расширена возможность расходования средств в рамках предпринимательской деятельности и иных мероприятий, направленных на преодоление трудной жизненной ситуации</a:t>
            </a:r>
            <a:endParaRPr lang="ru-RU" sz="1700" kern="1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20" y="2158413"/>
            <a:ext cx="1001668" cy="690038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28" y="3313880"/>
            <a:ext cx="1001668" cy="690038"/>
          </a:xfrm>
          <a:prstGeom prst="rect">
            <a:avLst/>
          </a:prstGeom>
        </p:spPr>
      </p:pic>
      <p:pic>
        <p:nvPicPr>
          <p:cNvPr id="80" name="Рисунок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20" y="4507579"/>
            <a:ext cx="1001668" cy="690038"/>
          </a:xfrm>
          <a:prstGeom prst="rect">
            <a:avLst/>
          </a:prstGeom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68" y="5708324"/>
            <a:ext cx="1001668" cy="690038"/>
          </a:xfrm>
          <a:prstGeom prst="rect">
            <a:avLst/>
          </a:prstGeom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042634851"/>
              </p:ext>
            </p:extLst>
          </p:nvPr>
        </p:nvGraphicFramePr>
        <p:xfrm>
          <a:off x="6829935" y="3658289"/>
          <a:ext cx="1339084" cy="1146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3" name="Диаграмма 102"/>
          <p:cNvGraphicFramePr/>
          <p:nvPr>
            <p:extLst>
              <p:ext uri="{D42A27DB-BD31-4B8C-83A1-F6EECF244321}">
                <p14:modId xmlns:p14="http://schemas.microsoft.com/office/powerpoint/2010/main" val="4188587470"/>
              </p:ext>
            </p:extLst>
          </p:nvPr>
        </p:nvGraphicFramePr>
        <p:xfrm>
          <a:off x="9305864" y="3658289"/>
          <a:ext cx="1339084" cy="1146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4" name="Диаграмма 103"/>
          <p:cNvGraphicFramePr/>
          <p:nvPr>
            <p:extLst>
              <p:ext uri="{D42A27DB-BD31-4B8C-83A1-F6EECF244321}">
                <p14:modId xmlns:p14="http://schemas.microsoft.com/office/powerpoint/2010/main" val="2087221927"/>
              </p:ext>
            </p:extLst>
          </p:nvPr>
        </p:nvGraphicFramePr>
        <p:xfrm>
          <a:off x="9195028" y="4680438"/>
          <a:ext cx="1633286" cy="1317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5" name="Диаграмма 104"/>
          <p:cNvGraphicFramePr/>
          <p:nvPr>
            <p:extLst>
              <p:ext uri="{D42A27DB-BD31-4B8C-83A1-F6EECF244321}">
                <p14:modId xmlns:p14="http://schemas.microsoft.com/office/powerpoint/2010/main" val="4233119601"/>
              </p:ext>
            </p:extLst>
          </p:nvPr>
        </p:nvGraphicFramePr>
        <p:xfrm>
          <a:off x="6617010" y="4676869"/>
          <a:ext cx="1764933" cy="1305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4" name="TextBox 113"/>
          <p:cNvSpPr txBox="1"/>
          <p:nvPr/>
        </p:nvSpPr>
        <p:spPr>
          <a:xfrm>
            <a:off x="8887041" y="3131734"/>
            <a:ext cx="1270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83FF"/>
                </a:solidFill>
              </a:rPr>
              <a:t>Из них (%):</a:t>
            </a:r>
            <a:endParaRPr lang="ru-RU" sz="1600" b="1" i="1" dirty="0">
              <a:solidFill>
                <a:srgbClr val="0083FF"/>
              </a:solidFill>
            </a:endParaRPr>
          </a:p>
        </p:txBody>
      </p:sp>
      <p:sp>
        <p:nvSpPr>
          <p:cNvPr id="115" name="Левая фигурная скобка 114"/>
          <p:cNvSpPr/>
          <p:nvPr/>
        </p:nvSpPr>
        <p:spPr>
          <a:xfrm rot="16200000">
            <a:off x="9391065" y="977633"/>
            <a:ext cx="296198" cy="5022025"/>
          </a:xfrm>
          <a:prstGeom prst="leftBrace">
            <a:avLst>
              <a:gd name="adj1" fmla="val 8333"/>
              <a:gd name="adj2" fmla="val 49702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5</a:t>
            </a:fld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8097911" y="1750887"/>
            <a:ext cx="2882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anose="02020603050405020304" pitchFamily="18" charset="0"/>
              </a:rPr>
              <a:t>По состоянию на 01.09.2021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985817" y="2250424"/>
            <a:ext cx="905116" cy="881310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172 </a:t>
            </a:r>
            <a:r>
              <a:rPr lang="ru-RU" b="1" dirty="0" err="1" smtClean="0"/>
              <a:t>тыс</a:t>
            </a:r>
            <a:endParaRPr lang="ru-RU" b="1" dirty="0"/>
          </a:p>
        </p:txBody>
      </p:sp>
      <p:sp>
        <p:nvSpPr>
          <p:cNvPr id="33" name="Овал 32"/>
          <p:cNvSpPr/>
          <p:nvPr/>
        </p:nvSpPr>
        <p:spPr>
          <a:xfrm>
            <a:off x="9561388" y="2235792"/>
            <a:ext cx="905116" cy="881310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588 </a:t>
            </a:r>
            <a:r>
              <a:rPr lang="ru-RU" b="1" dirty="0" err="1" smtClean="0"/>
              <a:t>тыс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5563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Google Shape;110;g8f672cf8d1_0_90">
            <a:extLst>
              <a:ext uri="{FF2B5EF4-FFF2-40B4-BE49-F238E27FC236}">
                <a16:creationId xmlns="" xmlns:a16="http://schemas.microsoft.com/office/drawing/2014/main" id="{0086BCA7-A55E-0A4A-B88F-A4806598AB3F}"/>
              </a:ext>
            </a:extLst>
          </p:cNvPr>
          <p:cNvCxnSpPr>
            <a:cxnSpLocks/>
          </p:cNvCxnSpPr>
          <p:nvPr/>
        </p:nvCxnSpPr>
        <p:spPr>
          <a:xfrm>
            <a:off x="0" y="902544"/>
            <a:ext cx="12192000" cy="0"/>
          </a:xfrm>
          <a:prstGeom prst="straightConnector1">
            <a:avLst/>
          </a:prstGeom>
          <a:noFill/>
          <a:ln w="28575" cap="flat" cmpd="sng">
            <a:solidFill>
              <a:srgbClr val="D9D9D9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1128255"/>
            <a:ext cx="649927" cy="649927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600535" y="1078842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Расширен перечень товаров и услуг</a:t>
            </a:r>
            <a:r>
              <a:rPr lang="ru-RU" dirty="0">
                <a:solidFill>
                  <a:schemeClr val="tx1"/>
                </a:solidFill>
              </a:rPr>
              <a:t>, на которые можно направить средства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для преодоления ТЖС и открытия собственного </a:t>
            </a:r>
            <a:r>
              <a:rPr lang="ru-RU" dirty="0" smtClean="0">
                <a:solidFill>
                  <a:schemeClr val="tx1"/>
                </a:solidFill>
              </a:rPr>
              <a:t>дела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2696419"/>
            <a:ext cx="649927" cy="649927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600535" y="2647006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Подключение</a:t>
            </a:r>
            <a:r>
              <a:rPr lang="ru-RU" dirty="0">
                <a:solidFill>
                  <a:schemeClr val="tx1"/>
                </a:solidFill>
              </a:rPr>
              <a:t> к предоставлению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других ведомств и служб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3522001"/>
            <a:ext cx="649927" cy="649927"/>
          </a:xfrm>
          <a:prstGeom prst="rect">
            <a:avLst/>
          </a:prstGeom>
        </p:spPr>
      </p:pic>
      <p:sp>
        <p:nvSpPr>
          <p:cNvPr id="21" name="Скругленный прямоугольник 20"/>
          <p:cNvSpPr/>
          <p:nvPr/>
        </p:nvSpPr>
        <p:spPr>
          <a:xfrm>
            <a:off x="600535" y="3472588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Расширение возможности обучения </a:t>
            </a:r>
            <a:r>
              <a:rPr lang="ru-RU" dirty="0">
                <a:solidFill>
                  <a:schemeClr val="tx1"/>
                </a:solidFill>
              </a:rPr>
              <a:t>в рамках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4375571"/>
            <a:ext cx="649927" cy="649927"/>
          </a:xfrm>
          <a:prstGeom prst="rect">
            <a:avLst/>
          </a:prstGeom>
        </p:spPr>
      </p:pic>
      <p:sp>
        <p:nvSpPr>
          <p:cNvPr id="24" name="Скругленный прямоугольник 23"/>
          <p:cNvSpPr/>
          <p:nvPr/>
        </p:nvSpPr>
        <p:spPr>
          <a:xfrm>
            <a:off x="600535" y="4326158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dirty="0">
                <a:solidFill>
                  <a:schemeClr val="tx1"/>
                </a:solidFill>
              </a:rPr>
              <a:t>Повышение стимулирования регионов к </a:t>
            </a:r>
            <a:r>
              <a:rPr lang="ru-RU" b="1" dirty="0">
                <a:solidFill>
                  <a:schemeClr val="tx1"/>
                </a:solidFill>
              </a:rPr>
              <a:t>приоритетному заключению </a:t>
            </a:r>
            <a:r>
              <a:rPr lang="ru-RU" b="1" dirty="0" err="1">
                <a:solidFill>
                  <a:schemeClr val="tx1"/>
                </a:solidFill>
              </a:rPr>
              <a:t>соцконтрактов</a:t>
            </a:r>
            <a:r>
              <a:rPr lang="ru-RU" b="1" dirty="0">
                <a:solidFill>
                  <a:schemeClr val="tx1"/>
                </a:solidFill>
              </a:rPr>
              <a:t> на открытие собственного дела, трудоустройство и развитие личного подсобного </a:t>
            </a:r>
            <a:r>
              <a:rPr lang="ru-RU" b="1" dirty="0" smtClean="0">
                <a:solidFill>
                  <a:schemeClr val="tx1"/>
                </a:solidFill>
              </a:rPr>
              <a:t>хозяйства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5229141"/>
            <a:ext cx="649927" cy="649927"/>
          </a:xfrm>
          <a:prstGeom prst="rect">
            <a:avLst/>
          </a:prstGeom>
        </p:spPr>
      </p:pic>
      <p:sp>
        <p:nvSpPr>
          <p:cNvPr id="26" name="Скругленный прямоугольник 25"/>
          <p:cNvSpPr/>
          <p:nvPr/>
        </p:nvSpPr>
        <p:spPr>
          <a:xfrm>
            <a:off x="600535" y="5179728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Изменение </a:t>
            </a:r>
            <a:r>
              <a:rPr lang="ru-RU" b="1" dirty="0" smtClean="0">
                <a:solidFill>
                  <a:schemeClr val="tx1"/>
                </a:solidFill>
              </a:rPr>
              <a:t>процесса </a:t>
            </a:r>
            <a:r>
              <a:rPr lang="ru-RU" b="1" dirty="0">
                <a:solidFill>
                  <a:schemeClr val="tx1"/>
                </a:solidFill>
              </a:rPr>
              <a:t>контроля и мониторинга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6054723"/>
            <a:ext cx="649927" cy="649927"/>
          </a:xfrm>
          <a:prstGeom prst="rect">
            <a:avLst/>
          </a:prstGeom>
        </p:spPr>
      </p:pic>
      <p:sp>
        <p:nvSpPr>
          <p:cNvPr id="29" name="Скругленный прямоугольник 28"/>
          <p:cNvSpPr/>
          <p:nvPr/>
        </p:nvSpPr>
        <p:spPr>
          <a:xfrm>
            <a:off x="600535" y="6005310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Пересмотрены показатели эффективности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1903200"/>
            <a:ext cx="649927" cy="649927"/>
          </a:xfrm>
          <a:prstGeom prst="rect">
            <a:avLst/>
          </a:prstGeom>
        </p:spPr>
      </p:pic>
      <p:sp>
        <p:nvSpPr>
          <p:cNvPr id="40" name="Скругленный прямоугольник 39"/>
          <p:cNvSpPr/>
          <p:nvPr/>
        </p:nvSpPr>
        <p:spPr>
          <a:xfrm>
            <a:off x="600535" y="1853787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Федеральная поддержка проектов по развитию личного подсобного хозяйства </a:t>
            </a:r>
            <a:r>
              <a:rPr lang="ru-RU" dirty="0">
                <a:solidFill>
                  <a:schemeClr val="tx1"/>
                </a:solidFill>
              </a:rPr>
              <a:t>с 2021 </a:t>
            </a:r>
            <a:r>
              <a:rPr lang="ru-RU" dirty="0" smtClean="0">
                <a:solidFill>
                  <a:schemeClr val="tx1"/>
                </a:solidFill>
              </a:rPr>
              <a:t>года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"/>
            <a:ext cx="12192000" cy="553082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ea typeface="Fira Sans" panose="020B0503050000020004" pitchFamily="34" charset="0"/>
                <a:cs typeface="Times New Roman" panose="02020603050405020304" pitchFamily="18" charset="0"/>
              </a:rPr>
              <a:t>ПОВЫШЕНИЕ ЭФФЕКТИВНОСТИ МЕХАНИЗМА СОЦАИЛЬНОГО КОНТРАКТА С 2021 ГОДА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641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3128436" y="1745383"/>
            <a:ext cx="2789699" cy="2203361"/>
          </a:xfrm>
          <a:prstGeom prst="roundRect">
            <a:avLst>
              <a:gd name="adj" fmla="val 10187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>
                <a:solidFill>
                  <a:schemeClr val="tx1"/>
                </a:solidFill>
                <a:cs typeface="Times New Roman" panose="02020603050405020304" pitchFamily="18" charset="0"/>
              </a:rPr>
              <a:t>привлечение профильных органов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>
                <a:solidFill>
                  <a:schemeClr val="tx1"/>
                </a:solidFill>
                <a:cs typeface="Times New Roman" panose="02020603050405020304" pitchFamily="18" charset="0"/>
              </a:rPr>
              <a:t>содействие в постановке на учет в качестве самозанятого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>
                <a:solidFill>
                  <a:schemeClr val="tx1"/>
                </a:solidFill>
                <a:cs typeface="Times New Roman" panose="02020603050405020304" pitchFamily="18" charset="0"/>
              </a:rPr>
              <a:t>содействие в организации и развитии ЛПХ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199" y="1081480"/>
            <a:ext cx="4897606" cy="62970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2000" dirty="0" smtClean="0">
                <a:ln>
                  <a:solidFill>
                    <a:srgbClr val="0083FF"/>
                  </a:solidFill>
                </a:ln>
                <a:solidFill>
                  <a:srgbClr val="0083FF"/>
                </a:solidFill>
              </a:rPr>
              <a:t>Цель: </a:t>
            </a:r>
            <a:r>
              <a:rPr lang="ru-RU" sz="2000" dirty="0"/>
              <a:t>с</a:t>
            </a:r>
            <a:r>
              <a:rPr lang="ru-RU" sz="2000" dirty="0" smtClean="0"/>
              <a:t>одействие гражданину в создании и развитии проектов личного подсобного хозяйства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750771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cs typeface="Times New Roman" panose="02020603050405020304" pitchFamily="18" charset="0"/>
              </a:rPr>
              <a:t>Мероприятие «Ведение личного подсобного хозяйства»</a:t>
            </a:r>
            <a:endParaRPr lang="ru-RU" sz="2800" b="1" dirty="0"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98590" y="3768383"/>
            <a:ext cx="5640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ПРИМЕРЫ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74413" y="1745383"/>
            <a:ext cx="2723768" cy="753367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cs typeface="Times New Roman" panose="02020603050405020304" pitchFamily="18" charset="0"/>
              </a:rPr>
              <a:t>Обязательные требования в рамках </a:t>
            </a:r>
            <a:r>
              <a:rPr lang="ru-RU" sz="1600" dirty="0" err="1">
                <a:cs typeface="Times New Roman" panose="02020603050405020304" pitchFamily="18" charset="0"/>
              </a:rPr>
              <a:t>соцконтракта</a:t>
            </a:r>
            <a:r>
              <a:rPr lang="ru-RU" sz="1600" dirty="0">
                <a:cs typeface="Times New Roman" panose="02020603050405020304" pitchFamily="18" charset="0"/>
              </a:rPr>
              <a:t>  к гражданину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5895" y="888415"/>
            <a:ext cx="5858776" cy="5842535"/>
          </a:xfrm>
          <a:prstGeom prst="roundRect">
            <a:avLst>
              <a:gd name="adj" fmla="val 7103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99254" y="885524"/>
            <a:ext cx="5639989" cy="2568561"/>
          </a:xfrm>
          <a:prstGeom prst="roundRect">
            <a:avLst>
              <a:gd name="adj" fmla="val 8315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28436" y="1745383"/>
            <a:ext cx="2789699" cy="753367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cs typeface="Times New Roman" panose="02020603050405020304" pitchFamily="18" charset="0"/>
              </a:rPr>
              <a:t>Обязанности органа соцзащиты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4413" y="1745383"/>
            <a:ext cx="2723767" cy="2203361"/>
          </a:xfrm>
          <a:prstGeom prst="roundRect">
            <a:avLst>
              <a:gd name="adj" fmla="val 6213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регистрация в качестве </a:t>
            </a:r>
            <a:r>
              <a:rPr lang="ru-RU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самозанятого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приобрести необходимые товары для ведения ЛПХ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осуществлять реализацию произведённой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продукции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71208" y="5508297"/>
            <a:ext cx="2257228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Социальных контрактов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заключено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459798" y="5491391"/>
            <a:ext cx="232533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% от общей численности </a:t>
            </a:r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заключенных </a:t>
            </a:r>
            <a:r>
              <a:rPr lang="ru-RU" sz="12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соцконтрактов</a:t>
            </a:r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980195121"/>
              </p:ext>
            </p:extLst>
          </p:nvPr>
        </p:nvGraphicFramePr>
        <p:xfrm>
          <a:off x="2846312" y="5270353"/>
          <a:ext cx="1615854" cy="1315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218012" y="1715950"/>
            <a:ext cx="4713689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cs typeface="Times New Roman" panose="02020603050405020304" pitchFamily="18" charset="0"/>
              </a:rPr>
              <a:t>Животноводство</a:t>
            </a:r>
          </a:p>
          <a:p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Выращивание овощей</a:t>
            </a:r>
            <a:endParaRPr lang="ru-RU" dirty="0">
              <a:cs typeface="Times New Roman" panose="02020603050405020304" pitchFamily="18" charset="0"/>
            </a:endParaRPr>
          </a:p>
          <a:p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Пчеловодство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28975" y="1013746"/>
            <a:ext cx="5368858" cy="471591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</a:t>
            </a:r>
            <a:endParaRPr lang="ru-RU" sz="1600" b="1" dirty="0"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img2.freepng.ru/20180516/blq/kisspng-holstein-friesian-cattle-computer-icons-milk-agric-5afbae6abccdb3.6264565515264436267734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163" y="1558908"/>
            <a:ext cx="1031284" cy="59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7.pngegg.com/pngimages/853/865/png-clipart-smoothie-vegetarian-cuisine-ice-cream-vegetable-fruit-ice-cream-love-food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112" y="2191904"/>
            <a:ext cx="515446" cy="49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vippng.com/png/detail/102-1024391_bee-free-png-pluspng-bee-icon-png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112" y="2729030"/>
            <a:ext cx="532420" cy="59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27"/>
          <p:cNvSpPr/>
          <p:nvPr/>
        </p:nvSpPr>
        <p:spPr>
          <a:xfrm>
            <a:off x="6398590" y="3644809"/>
            <a:ext cx="5640653" cy="3083250"/>
          </a:xfrm>
          <a:prstGeom prst="roundRect">
            <a:avLst>
              <a:gd name="adj" fmla="val 8005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6" descr="https://s15.stc.all.kpcdn.net/share/i/4/1932708/wr-75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42" r="24893"/>
          <a:stretch/>
        </p:blipFill>
        <p:spPr bwMode="auto">
          <a:xfrm>
            <a:off x="6596708" y="4465245"/>
            <a:ext cx="1998843" cy="1576099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chemeClr val="tx1"/>
            </a:solidFill>
            <a:miter lim="800000"/>
          </a:ln>
          <a:effectLst/>
          <a:extLst/>
        </p:spPr>
      </p:pic>
      <p:pic>
        <p:nvPicPr>
          <p:cNvPr id="30" name="Picture 2" descr="https://cheb.media/wp-content/uploads/2021/02/A-17-1024x684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27"/>
          <a:stretch/>
        </p:blipFill>
        <p:spPr bwMode="auto">
          <a:xfrm>
            <a:off x="8727628" y="4465245"/>
            <a:ext cx="3134464" cy="1576099"/>
          </a:xfrm>
          <a:prstGeom prst="rect">
            <a:avLst/>
          </a:prstGeom>
          <a:ln w="12700" cap="sq">
            <a:solidFill>
              <a:schemeClr val="tx1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8727628" y="6117162"/>
            <a:ext cx="3134464" cy="307777"/>
          </a:xfrm>
          <a:prstGeom prst="rect">
            <a:avLst/>
          </a:prstGeom>
          <a:solidFill>
            <a:schemeClr val="accent5">
              <a:lumMod val="20000"/>
              <a:lumOff val="8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Выращивание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микрозелени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92466" y="6117163"/>
            <a:ext cx="2003085" cy="307777"/>
          </a:xfrm>
          <a:prstGeom prst="rect">
            <a:avLst/>
          </a:prstGeom>
          <a:solidFill>
            <a:schemeClr val="accent5">
              <a:lumMod val="20000"/>
              <a:lumOff val="8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Фермерское хозяйство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7</a:t>
            </a:fld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458419" y="3809683"/>
            <a:ext cx="1209778" cy="1106455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ru-RU" sz="1200" dirty="0" smtClean="0"/>
              <a:t>Ед. выплата </a:t>
            </a:r>
            <a:r>
              <a:rPr lang="ru-RU" sz="1200" b="1" dirty="0" smtClean="0"/>
              <a:t>100 </a:t>
            </a:r>
            <a:r>
              <a:rPr lang="ru-RU" sz="1200" b="1" dirty="0" err="1" smtClean="0"/>
              <a:t>тыс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руб</a:t>
            </a:r>
            <a:endParaRPr lang="ru-RU" sz="1200" b="1" dirty="0"/>
          </a:p>
        </p:txBody>
      </p:sp>
      <p:sp>
        <p:nvSpPr>
          <p:cNvPr id="26" name="Овал 25"/>
          <p:cNvSpPr/>
          <p:nvPr/>
        </p:nvSpPr>
        <p:spPr>
          <a:xfrm>
            <a:off x="568596" y="5508297"/>
            <a:ext cx="887668" cy="887668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17,7 </a:t>
            </a:r>
            <a:r>
              <a:rPr lang="ru-RU" b="1" dirty="0" err="1" smtClean="0">
                <a:solidFill>
                  <a:schemeClr val="bg1"/>
                </a:solidFill>
              </a:rPr>
              <a:t>тыс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2055" y="5092698"/>
            <a:ext cx="2882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anose="02020603050405020304" pitchFamily="18" charset="0"/>
              </a:rPr>
              <a:t>По состоянию на 01.09.2021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27628" y="6438749"/>
            <a:ext cx="31344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cs typeface="Times New Roman" panose="02020603050405020304" pitchFamily="18" charset="0"/>
              </a:rPr>
              <a:t>Республика Чувашия</a:t>
            </a:r>
            <a:endParaRPr lang="ru-RU" sz="1100" dirty="0"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92466" y="6429098"/>
            <a:ext cx="2003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cs typeface="Times New Roman" panose="02020603050405020304" pitchFamily="18" charset="0"/>
              </a:rPr>
              <a:t>Республика Чувашия</a:t>
            </a:r>
            <a:endParaRPr lang="ru-RU" sz="11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75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3739907" y="1745383"/>
            <a:ext cx="2178228" cy="2636118"/>
          </a:xfrm>
          <a:prstGeom prst="roundRect">
            <a:avLst>
              <a:gd name="adj" fmla="val 10187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привлечение профильных органов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содействие в организации дела и сбыте продукции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помощь в составлении бизнес-плана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199" y="1081480"/>
            <a:ext cx="4897606" cy="6297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dirty="0" smtClean="0">
                <a:ln>
                  <a:solidFill>
                    <a:srgbClr val="0083FF"/>
                  </a:solidFill>
                </a:ln>
                <a:solidFill>
                  <a:srgbClr val="0083FF"/>
                </a:solidFill>
              </a:rPr>
              <a:t>Цель: </a:t>
            </a:r>
            <a:r>
              <a:rPr lang="ru-RU" sz="2000" dirty="0"/>
              <a:t>содействие гражданину в открытии собственного </a:t>
            </a:r>
            <a:r>
              <a:rPr lang="ru-RU" sz="2000" dirty="0" smtClean="0"/>
              <a:t>дела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750771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cs typeface="Times New Roman" panose="02020603050405020304" pitchFamily="18" charset="0"/>
              </a:rPr>
              <a:t>Мероприятие </a:t>
            </a:r>
            <a:r>
              <a:rPr lang="ru-RU" sz="2800" b="1" dirty="0">
                <a:cs typeface="Times New Roman" panose="02020603050405020304" pitchFamily="18" charset="0"/>
              </a:rPr>
              <a:t>«Осуществление индивидуальной </a:t>
            </a:r>
            <a:r>
              <a:rPr lang="ru-RU" sz="2800" b="1" dirty="0" smtClean="0"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cs typeface="Times New Roman" panose="02020603050405020304" pitchFamily="18" charset="0"/>
              </a:rPr>
            </a:br>
            <a:r>
              <a:rPr lang="ru-RU" sz="2800" b="1" dirty="0" smtClean="0">
                <a:cs typeface="Times New Roman" panose="02020603050405020304" pitchFamily="18" charset="0"/>
              </a:rPr>
              <a:t>предпринимательской </a:t>
            </a:r>
            <a:r>
              <a:rPr lang="ru-RU" sz="2800" b="1" dirty="0">
                <a:cs typeface="Times New Roman" panose="02020603050405020304" pitchFamily="18" charset="0"/>
              </a:rPr>
              <a:t>деятельности»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74413" y="1745383"/>
            <a:ext cx="3293244" cy="753367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cs typeface="Times New Roman" panose="02020603050405020304" pitchFamily="18" charset="0"/>
              </a:rPr>
              <a:t>Обязательные требования в рамках </a:t>
            </a:r>
            <a:r>
              <a:rPr lang="ru-RU" sz="1600" dirty="0" err="1">
                <a:cs typeface="Times New Roman" panose="02020603050405020304" pitchFamily="18" charset="0"/>
              </a:rPr>
              <a:t>соцконтракта</a:t>
            </a:r>
            <a:r>
              <a:rPr lang="ru-RU" sz="1600" dirty="0">
                <a:cs typeface="Times New Roman" panose="02020603050405020304" pitchFamily="18" charset="0"/>
              </a:rPr>
              <a:t>  к гражданину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5895" y="888415"/>
            <a:ext cx="5858776" cy="5842535"/>
          </a:xfrm>
          <a:prstGeom prst="roundRect">
            <a:avLst>
              <a:gd name="adj" fmla="val 7103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99254" y="885524"/>
            <a:ext cx="5639989" cy="2736927"/>
          </a:xfrm>
          <a:prstGeom prst="roundRect">
            <a:avLst>
              <a:gd name="adj" fmla="val 8315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739907" y="1745383"/>
            <a:ext cx="2178228" cy="753367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cs typeface="Times New Roman" panose="02020603050405020304" pitchFamily="18" charset="0"/>
              </a:rPr>
              <a:t>Обязанности органа соцзащиты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4413" y="1745383"/>
            <a:ext cx="3293244" cy="2636118"/>
          </a:xfrm>
          <a:prstGeom prst="roundRect">
            <a:avLst>
              <a:gd name="adj" fmla="val 6213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регистрация в качестве ИП или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«</a:t>
            </a:r>
            <a:r>
              <a:rPr lang="ru-RU" sz="14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самозанятого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»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представить в орган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соцзащиты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документы, подтверждающие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факты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расходования средств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приобрести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основные средства, материальные запасы, принять имущественные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обязательства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71208" y="5762298"/>
            <a:ext cx="2257228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Социальных контрактов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заключено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459798" y="5745392"/>
            <a:ext cx="232533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% от общей численности </a:t>
            </a:r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заключенных </a:t>
            </a:r>
            <a:r>
              <a:rPr lang="ru-RU" sz="12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соцконтрактов</a:t>
            </a:r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/>
          </p:nvPr>
        </p:nvGraphicFramePr>
        <p:xfrm>
          <a:off x="2846312" y="5524354"/>
          <a:ext cx="1615854" cy="1315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6528975" y="988348"/>
            <a:ext cx="5368858" cy="461410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 </a:t>
            </a:r>
            <a:endParaRPr lang="ru-RU" sz="1600" b="1" dirty="0"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8</a:t>
            </a:fld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930147" y="4128141"/>
            <a:ext cx="1209778" cy="1106455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ru-RU" sz="1200" dirty="0" smtClean="0"/>
              <a:t>Ед. выплата </a:t>
            </a:r>
            <a:r>
              <a:rPr lang="ru-RU" sz="1200" b="1" dirty="0" smtClean="0"/>
              <a:t>250 </a:t>
            </a:r>
            <a:r>
              <a:rPr lang="ru-RU" sz="1200" b="1" dirty="0" err="1" smtClean="0"/>
              <a:t>тыс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руб</a:t>
            </a:r>
            <a:endParaRPr lang="ru-RU" sz="1200" b="1" dirty="0"/>
          </a:p>
        </p:txBody>
      </p:sp>
      <p:sp>
        <p:nvSpPr>
          <p:cNvPr id="26" name="Овал 25"/>
          <p:cNvSpPr/>
          <p:nvPr/>
        </p:nvSpPr>
        <p:spPr>
          <a:xfrm>
            <a:off x="568596" y="5762298"/>
            <a:ext cx="887668" cy="887668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31,2 </a:t>
            </a:r>
            <a:r>
              <a:rPr lang="ru-RU" b="1" dirty="0" err="1" smtClean="0">
                <a:solidFill>
                  <a:schemeClr val="bg1"/>
                </a:solidFill>
              </a:rPr>
              <a:t>тыс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2055" y="5346699"/>
            <a:ext cx="2882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anose="02020603050405020304" pitchFamily="18" charset="0"/>
              </a:rPr>
              <a:t>По состоянию на 01.09.2021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A1AE08A-BCCC-4F1B-A707-F662C87C7C42}"/>
              </a:ext>
            </a:extLst>
          </p:cNvPr>
          <p:cNvSpPr txBox="1"/>
          <p:nvPr/>
        </p:nvSpPr>
        <p:spPr>
          <a:xfrm>
            <a:off x="9657893" y="1647303"/>
            <a:ext cx="19499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розничная торговля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50F34D27-A04A-47A2-9EE8-C836561A3D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609" y="2144352"/>
            <a:ext cx="279832" cy="279832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CC487806-2AEA-4E04-9819-AC6E04D74B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842" y="1677093"/>
            <a:ext cx="279832" cy="279832"/>
          </a:xfrm>
          <a:prstGeom prst="rect">
            <a:avLst/>
          </a:prstGeom>
          <a:ln>
            <a:noFill/>
          </a:ln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xmlns="" id="{D6C72548-4A4B-4342-AB04-7616AEE2EC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269" y="2131326"/>
            <a:ext cx="279832" cy="279832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9E87089A-F514-473A-8DBE-7FB8B2536E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748" y="2596408"/>
            <a:ext cx="356781" cy="356781"/>
          </a:xfrm>
          <a:prstGeom prst="rect">
            <a:avLst/>
          </a:prstGeom>
          <a:ln>
            <a:noFill/>
          </a:ln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xmlns="" id="{D8B95C4C-CBB3-4FC7-9342-0DED3B8A30E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609" y="1668514"/>
            <a:ext cx="279833" cy="279833"/>
          </a:xfrm>
          <a:prstGeom prst="rect">
            <a:avLst/>
          </a:prstGeom>
          <a:ln>
            <a:noFill/>
          </a:ln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C5C86475-3CF8-4B3C-B4FE-4A963059AC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898" y="3125823"/>
            <a:ext cx="279833" cy="279833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xmlns="" id="{FD84A7B9-FF00-4AA0-90D4-C547B1FD99D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156" y="2620735"/>
            <a:ext cx="279832" cy="279832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98724831-8CBE-4040-A0DD-E87B5F32D2AE}"/>
              </a:ext>
            </a:extLst>
          </p:cNvPr>
          <p:cNvSpPr txBox="1"/>
          <p:nvPr/>
        </p:nvSpPr>
        <p:spPr>
          <a:xfrm>
            <a:off x="7029849" y="3127239"/>
            <a:ext cx="18171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пошив одежды</a:t>
            </a:r>
            <a:endParaRPr lang="ru-RU" sz="16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00278211-45FF-4459-B5F1-991BAEB69818}"/>
              </a:ext>
            </a:extLst>
          </p:cNvPr>
          <p:cNvSpPr txBox="1"/>
          <p:nvPr/>
        </p:nvSpPr>
        <p:spPr>
          <a:xfrm>
            <a:off x="7003528" y="1654646"/>
            <a:ext cx="217324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арикмахерское дело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5EE644C-7685-4F20-932A-DC05F20B7A43}"/>
              </a:ext>
            </a:extLst>
          </p:cNvPr>
          <p:cNvSpPr txBox="1"/>
          <p:nvPr/>
        </p:nvSpPr>
        <p:spPr>
          <a:xfrm>
            <a:off x="6969674" y="2122653"/>
            <a:ext cx="164912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ногтевой сервис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85E80512-EF68-46CC-BE79-D3FA416C21FE}"/>
              </a:ext>
            </a:extLst>
          </p:cNvPr>
          <p:cNvSpPr txBox="1"/>
          <p:nvPr/>
        </p:nvSpPr>
        <p:spPr>
          <a:xfrm>
            <a:off x="7003529" y="2604480"/>
            <a:ext cx="16325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грузоперевозки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68133F8E-0DDC-426D-9826-A970CA0A5BEC}"/>
              </a:ext>
            </a:extLst>
          </p:cNvPr>
          <p:cNvSpPr txBox="1"/>
          <p:nvPr/>
        </p:nvSpPr>
        <p:spPr>
          <a:xfrm>
            <a:off x="9660434" y="2122653"/>
            <a:ext cx="20351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курьерская доставка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23651BD3-C82C-4A8A-B6E9-0D5DAC6538C2}"/>
              </a:ext>
            </a:extLst>
          </p:cNvPr>
          <p:cNvSpPr txBox="1"/>
          <p:nvPr/>
        </p:nvSpPr>
        <p:spPr>
          <a:xfrm>
            <a:off x="9660434" y="2604480"/>
            <a:ext cx="20351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фото </a:t>
            </a: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068657" y="3773871"/>
            <a:ext cx="187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ПРИМЕРЫ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396812" y="3757205"/>
            <a:ext cx="5642431" cy="2932236"/>
          </a:xfrm>
          <a:prstGeom prst="roundRect">
            <a:avLst>
              <a:gd name="adj" fmla="val 8351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6646748" y="6030844"/>
            <a:ext cx="3100540" cy="307777"/>
          </a:xfrm>
          <a:prstGeom prst="rect">
            <a:avLst/>
          </a:prstGeom>
          <a:solidFill>
            <a:schemeClr val="accent5">
              <a:lumMod val="20000"/>
              <a:lumOff val="8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anose="02020603050405020304" pitchFamily="18" charset="0"/>
              </a:rPr>
              <a:t>Швейное производство</a:t>
            </a:r>
            <a:endParaRPr lang="ru-RU" sz="1400" dirty="0"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46748" y="6345422"/>
            <a:ext cx="31005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cs typeface="Times New Roman" panose="02020603050405020304" pitchFamily="18" charset="0"/>
              </a:rPr>
              <a:t>г</a:t>
            </a:r>
            <a:r>
              <a:rPr lang="ru-RU" sz="1100" dirty="0" smtClean="0">
                <a:cs typeface="Times New Roman" panose="02020603050405020304" pitchFamily="18" charset="0"/>
              </a:rPr>
              <a:t>. Выкса, Нижегородская область</a:t>
            </a:r>
            <a:endParaRPr lang="ru-RU" sz="1100" dirty="0">
              <a:cs typeface="Times New Roman" panose="02020603050405020304" pitchFamily="18" charset="0"/>
            </a:endParaRPr>
          </a:p>
        </p:txBody>
      </p:sp>
      <p:pic>
        <p:nvPicPr>
          <p:cNvPr id="55" name="Рисунок 54">
            <a:extLst>
              <a:ext uri="{FF2B5EF4-FFF2-40B4-BE49-F238E27FC236}">
                <a16:creationId xmlns:a16="http://schemas.microsoft.com/office/drawing/2014/main" xmlns="" id="{3F24BC23-574E-41EE-A510-9E48A09A38D8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0" r="1303" b="7457"/>
          <a:stretch/>
        </p:blipFill>
        <p:spPr>
          <a:xfrm>
            <a:off x="6638164" y="4142485"/>
            <a:ext cx="3109124" cy="17344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rnd">
            <a:solidFill>
              <a:schemeClr val="tx1"/>
            </a:solidFill>
          </a:ln>
          <a:effectLst/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6" name="TextBox 55"/>
          <p:cNvSpPr txBox="1"/>
          <p:nvPr/>
        </p:nvSpPr>
        <p:spPr>
          <a:xfrm>
            <a:off x="9967611" y="5971579"/>
            <a:ext cx="1692810" cy="523220"/>
          </a:xfrm>
          <a:prstGeom prst="rect">
            <a:avLst/>
          </a:prstGeom>
          <a:solidFill>
            <a:schemeClr val="accent5">
              <a:lumMod val="20000"/>
              <a:lumOff val="8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anose="02020603050405020304" pitchFamily="18" charset="0"/>
              </a:rPr>
              <a:t>Реставрация и кладка каминов</a:t>
            </a:r>
            <a:endParaRPr lang="ru-RU" sz="1400" dirty="0"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967611" y="6438749"/>
            <a:ext cx="16928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cs typeface="Times New Roman" panose="02020603050405020304" pitchFamily="18" charset="0"/>
              </a:rPr>
              <a:t>Нижегородская область</a:t>
            </a:r>
            <a:endParaRPr lang="ru-RU" sz="1100" dirty="0">
              <a:cs typeface="Times New Roman" panose="02020603050405020304" pitchFamily="18" charset="0"/>
            </a:endParaRPr>
          </a:p>
        </p:txBody>
      </p:sp>
      <p:pic>
        <p:nvPicPr>
          <p:cNvPr id="58" name="Picture 3" descr="C:\Users\UPestova\Downloads\IMG-9a2bf73bf106418fe8d4284609c61039-V.jpg">
            <a:extLst>
              <a:ext uri="{FF2B5EF4-FFF2-40B4-BE49-F238E27FC236}">
                <a16:creationId xmlns:a16="http://schemas.microsoft.com/office/drawing/2014/main" xmlns="" id="{1E072BA1-F589-4111-A454-E6D5F1F8C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643" y="3806656"/>
            <a:ext cx="1676777" cy="21096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rnd">
            <a:solidFill>
              <a:schemeClr val="tx1"/>
            </a:solidFill>
          </a:ln>
          <a:effectLst/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3577809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952</Words>
  <Application>Microsoft Office PowerPoint</Application>
  <PresentationFormat>Широкоэкранный</PresentationFormat>
  <Paragraphs>151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Fira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Mars</dc:creator>
  <cp:lastModifiedBy>Светличная Карина Борисовна</cp:lastModifiedBy>
  <cp:revision>184</cp:revision>
  <cp:lastPrinted>2020-09-03T12:08:12Z</cp:lastPrinted>
  <dcterms:created xsi:type="dcterms:W3CDTF">2020-09-03T07:32:56Z</dcterms:created>
  <dcterms:modified xsi:type="dcterms:W3CDTF">2021-10-07T07:47:02Z</dcterms:modified>
</cp:coreProperties>
</file>