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5" r:id="rId3"/>
    <p:sldId id="263" r:id="rId4"/>
    <p:sldId id="264" r:id="rId5"/>
    <p:sldId id="272" r:id="rId6"/>
    <p:sldId id="274" r:id="rId7"/>
    <p:sldId id="266" r:id="rId8"/>
  </p:sldIdLst>
  <p:sldSz cx="10729913" cy="6121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244" autoAdjust="0"/>
    <p:restoredTop sz="94660"/>
  </p:normalViewPr>
  <p:slideViewPr>
    <p:cSldViewPr>
      <p:cViewPr>
        <p:scale>
          <a:sx n="66" d="100"/>
          <a:sy n="66" d="100"/>
        </p:scale>
        <p:origin x="-360" y="-324"/>
      </p:cViewPr>
      <p:guideLst>
        <p:guide orient="horz" pos="1928"/>
        <p:guide pos="33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4744" y="1901602"/>
            <a:ext cx="9120426" cy="13121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9487" y="3468793"/>
            <a:ext cx="7510939" cy="15643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6A11-2BD5-4FBA-88AC-E4A13E17AE4D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AB5E-6B49-4535-A708-B8B12DA900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6A11-2BD5-4FBA-88AC-E4A13E17AE4D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AB5E-6B49-4535-A708-B8B12DA900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79187" y="245140"/>
            <a:ext cx="2414230" cy="52230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496" y="245140"/>
            <a:ext cx="7063859" cy="522302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6A11-2BD5-4FBA-88AC-E4A13E17AE4D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AB5E-6B49-4535-A708-B8B12DA900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6A11-2BD5-4FBA-88AC-E4A13E17AE4D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AB5E-6B49-4535-A708-B8B12DA900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589" y="3933567"/>
            <a:ext cx="9120426" cy="121577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7589" y="2594511"/>
            <a:ext cx="9120426" cy="13390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6A11-2BD5-4FBA-88AC-E4A13E17AE4D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AB5E-6B49-4535-A708-B8B12DA900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6496" y="1428327"/>
            <a:ext cx="4739045" cy="40398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54372" y="1428327"/>
            <a:ext cx="4739045" cy="40398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6A11-2BD5-4FBA-88AC-E4A13E17AE4D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AB5E-6B49-4535-A708-B8B12DA900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6496" y="1370230"/>
            <a:ext cx="4740908" cy="5710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6496" y="1941278"/>
            <a:ext cx="4740908" cy="35268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50647" y="1370230"/>
            <a:ext cx="4742771" cy="5710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50647" y="1941278"/>
            <a:ext cx="4742771" cy="35268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6A11-2BD5-4FBA-88AC-E4A13E17AE4D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AB5E-6B49-4535-A708-B8B12DA900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6A11-2BD5-4FBA-88AC-E4A13E17AE4D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AB5E-6B49-4535-A708-B8B12DA900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6A11-2BD5-4FBA-88AC-E4A13E17AE4D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AB5E-6B49-4535-A708-B8B12DA900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496" y="243723"/>
            <a:ext cx="3530067" cy="1037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95098" y="243723"/>
            <a:ext cx="5998319" cy="52244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6496" y="1280960"/>
            <a:ext cx="3530067" cy="418720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6A11-2BD5-4FBA-88AC-E4A13E17AE4D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AB5E-6B49-4535-A708-B8B12DA900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03138" y="4284980"/>
            <a:ext cx="6437948" cy="5058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103138" y="546958"/>
            <a:ext cx="6437948" cy="36728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03138" y="4790846"/>
            <a:ext cx="6437948" cy="7184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6A11-2BD5-4FBA-88AC-E4A13E17AE4D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4AB5E-6B49-4535-A708-B8B12DA900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496" y="245140"/>
            <a:ext cx="9656922" cy="1020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6496" y="1428327"/>
            <a:ext cx="9656922" cy="40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6496" y="5673631"/>
            <a:ext cx="2503646" cy="3259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C6A11-2BD5-4FBA-88AC-E4A13E17AE4D}" type="datetimeFigureOut">
              <a:rPr lang="ru-RU" smtClean="0"/>
              <a:pPr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66054" y="5673631"/>
            <a:ext cx="3397806" cy="3259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89771" y="5673631"/>
            <a:ext cx="2503646" cy="3259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4AB5E-6B49-4535-A708-B8B12DA900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7628313" cy="6121400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35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ОРГАНИЗАЦИЯ СПЛОШНОГО  НАБЛЮДЕНИЯ </a:t>
            </a:r>
          </a:p>
          <a:p>
            <a:pPr algn="ctr">
              <a:spcBef>
                <a:spcPts val="0"/>
              </a:spcBef>
            </a:pPr>
            <a:r>
              <a:rPr lang="ru-RU" sz="35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ЗА ДЕЯТЕЛЬНОСТЬЮ СУБЪЕКТОВ </a:t>
            </a:r>
          </a:p>
          <a:p>
            <a:pPr algn="ctr">
              <a:spcBef>
                <a:spcPts val="0"/>
              </a:spcBef>
            </a:pPr>
            <a:r>
              <a:rPr lang="ru-RU" sz="35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МАЛОГО И СРЕДНЕГО ПРЕДПРИНИМАТЕЛЬСТВА за 2020 год</a:t>
            </a:r>
          </a:p>
          <a:p>
            <a:pPr algn="ctr">
              <a:spcBef>
                <a:spcPts val="0"/>
              </a:spcBef>
            </a:pPr>
            <a:r>
              <a:rPr lang="ru-RU" sz="35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НА ТЕРРИТОРИИ РЕСПУБЛИКИ АДЫГЕЯ</a:t>
            </a:r>
            <a:endParaRPr lang="ru-RU" sz="3500" b="1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0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0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0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Содержимое 19" descr="C:\Users\kondratieva_a\Documents\сплошное 2010, 2015\сплошное 2010\ирр\Эмблемапереписькрайняя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8090452" y="1912929"/>
            <a:ext cx="2060850" cy="20478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8" y="318804"/>
            <a:ext cx="5225905" cy="5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532613" y="318804"/>
            <a:ext cx="5225905" cy="5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431013" y="5037416"/>
            <a:ext cx="58679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Данные Реестра субъектов малого и среднего предпринимательства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Федеральной налоговой службы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rmsp.nalog.ru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951753" y="1402809"/>
            <a:ext cx="1089764" cy="318825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134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364957" y="765159"/>
            <a:ext cx="1089764" cy="318825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897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209173" y="1275279"/>
            <a:ext cx="1089764" cy="318825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122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550422" y="2486815"/>
            <a:ext cx="1089764" cy="318825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323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7628314" y="1849165"/>
            <a:ext cx="1089764" cy="318825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1735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466594" y="1466574"/>
            <a:ext cx="1089764" cy="318825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69</a:t>
            </a:r>
          </a:p>
        </p:txBody>
      </p:sp>
      <p:sp>
        <p:nvSpPr>
          <p:cNvPr id="15" name="Овал 14"/>
          <p:cNvSpPr/>
          <p:nvPr/>
        </p:nvSpPr>
        <p:spPr>
          <a:xfrm>
            <a:off x="7628314" y="127509"/>
            <a:ext cx="1089764" cy="318825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74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9137218" y="382569"/>
            <a:ext cx="1089764" cy="318825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27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9640149" y="1275279"/>
            <a:ext cx="1089764" cy="318825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58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466594" y="4654826"/>
            <a:ext cx="2263319" cy="146659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r>
              <a:rPr lang="ru-RU" sz="2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ЮЛ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- </a:t>
            </a:r>
            <a:r>
              <a:rPr lang="ru-RU" sz="2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439</a:t>
            </a:r>
            <a:endParaRPr lang="ru-RU" sz="25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500" dirty="0" smtClean="0">
                <a:latin typeface="Arial" pitchFamily="34" charset="0"/>
                <a:cs typeface="Arial" pitchFamily="34" charset="0"/>
              </a:rPr>
              <a:t>тел,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E-mail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-6</a:t>
            </a:r>
            <a:endParaRPr lang="ru-RU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-37" y="4654826"/>
            <a:ext cx="2263319" cy="146659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КОЛИЧЕСТВО </a:t>
            </a:r>
            <a:r>
              <a:rPr lang="ru-RU" sz="2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ИП</a:t>
            </a:r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- </a:t>
            </a:r>
            <a:r>
              <a:rPr lang="ru-RU" sz="2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12548</a:t>
            </a:r>
          </a:p>
          <a:p>
            <a:pPr algn="ctr"/>
            <a:endParaRPr lang="ru-RU" sz="10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500" dirty="0" smtClean="0">
                <a:latin typeface="Arial" pitchFamily="34" charset="0"/>
                <a:cs typeface="Arial" pitchFamily="34" charset="0"/>
              </a:rPr>
              <a:t>тел,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E-mail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-11</a:t>
            </a:r>
            <a:endParaRPr lang="ru-RU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-83865" y="701394"/>
            <a:ext cx="1089764" cy="318825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2</a:t>
            </a:r>
            <a:r>
              <a:rPr lang="en-US" b="1" dirty="0" smtClean="0">
                <a:solidFill>
                  <a:schemeClr val="bg1"/>
                </a:solidFill>
              </a:rPr>
              <a:t>7</a:t>
            </a:r>
            <a:r>
              <a:rPr lang="ru-RU" b="1" dirty="0" smtClean="0">
                <a:solidFill>
                  <a:schemeClr val="bg1"/>
                </a:solidFill>
              </a:rPr>
              <a:t>71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502931" y="1402809"/>
            <a:ext cx="1089764" cy="318825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421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1676523" y="1275279"/>
            <a:ext cx="1089764" cy="318825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409</a:t>
            </a:r>
          </a:p>
        </p:txBody>
      </p:sp>
      <p:sp>
        <p:nvSpPr>
          <p:cNvPr id="27" name="Овал 26"/>
          <p:cNvSpPr/>
          <p:nvPr/>
        </p:nvSpPr>
        <p:spPr>
          <a:xfrm>
            <a:off x="2011835" y="127509"/>
            <a:ext cx="1089764" cy="318825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645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3436912" y="382569"/>
            <a:ext cx="1089764" cy="318825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359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4107536" y="1275279"/>
            <a:ext cx="1089764" cy="318825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7</a:t>
            </a:r>
            <a:r>
              <a:rPr lang="ru-RU" b="1" dirty="0" smtClean="0">
                <a:solidFill>
                  <a:schemeClr val="bg1"/>
                </a:solidFill>
              </a:rPr>
              <a:t>50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3017772" y="1466574"/>
            <a:ext cx="1089764" cy="318825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7</a:t>
            </a:r>
            <a:r>
              <a:rPr lang="ru-RU" b="1" dirty="0" smtClean="0">
                <a:solidFill>
                  <a:schemeClr val="bg1"/>
                </a:solidFill>
              </a:rPr>
              <a:t>62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2179491" y="1785399"/>
            <a:ext cx="1089764" cy="318825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4940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3101600" y="2550580"/>
            <a:ext cx="1089764" cy="318825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1491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3772224" cy="6121400"/>
          </a:xfrm>
          <a:solidFill>
            <a:schemeClr val="accent3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r>
              <a:rPr lang="ru-RU" sz="3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Информационно</a:t>
            </a:r>
          </a:p>
          <a:p>
            <a:pPr algn="ctr">
              <a:spcBef>
                <a:spcPts val="0"/>
              </a:spcBef>
            </a:pPr>
            <a:r>
              <a:rPr lang="ru-RU" sz="3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разъяснительная</a:t>
            </a:r>
          </a:p>
          <a:p>
            <a:pPr algn="ctr">
              <a:spcBef>
                <a:spcPts val="0"/>
              </a:spcBef>
            </a:pPr>
            <a:r>
              <a:rPr lang="ru-RU" sz="3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 </a:t>
            </a:r>
          </a:p>
          <a:p>
            <a:pPr algn="ctr">
              <a:spcBef>
                <a:spcPts val="0"/>
              </a:spcBef>
            </a:pPr>
            <a:r>
              <a:rPr lang="ru-RU" sz="3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МО Адыгеи</a:t>
            </a:r>
            <a:endParaRPr lang="ru-RU" sz="30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одержимое 19">
            <a:extLst>
              <a:ext uri="{FF2B5EF4-FFF2-40B4-BE49-F238E27FC236}">
                <a16:creationId xmlns:a16="http://schemas.microsoft.com/office/drawing/2014/main" xmlns="" id="{62B3942C-AF2A-9941-973B-2F7A0748C5C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023708" y="191274"/>
            <a:ext cx="13375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Содержимое 19">
            <a:extLst>
              <a:ext uri="{FF2B5EF4-FFF2-40B4-BE49-F238E27FC236}">
                <a16:creationId xmlns:a16="http://schemas.microsoft.com/office/drawing/2014/main" xmlns="" id="{62B3942C-AF2A-9941-973B-2F7A0748C5C5}"/>
              </a:ext>
            </a:extLst>
          </p:cNvPr>
          <p:cNvSpPr txBox="1">
            <a:spLocks/>
          </p:cNvSpPr>
          <p:nvPr/>
        </p:nvSpPr>
        <p:spPr>
          <a:xfrm>
            <a:off x="4023708" y="892689"/>
            <a:ext cx="1337515" cy="707886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CE1E3910-F163-3C41-BC8C-4F60797C8CC1}"/>
              </a:ext>
            </a:extLst>
          </p:cNvPr>
          <p:cNvSpPr/>
          <p:nvPr/>
        </p:nvSpPr>
        <p:spPr>
          <a:xfrm>
            <a:off x="4945816" y="318804"/>
            <a:ext cx="55326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">
              <a:lnSpc>
                <a:spcPct val="100000"/>
              </a:lnSpc>
              <a:spcBef>
                <a:spcPts val="1335"/>
              </a:spcBef>
            </a:pPr>
            <a:r>
              <a:rPr lang="ru-RU" sz="2000" b="1" spc="-25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Назначение ответственных лиц</a:t>
            </a:r>
            <a:endParaRPr lang="ru-RU" sz="2000" b="1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xmlns="" id="{CE1E3910-F163-3C41-BC8C-4F60797C8CC1}"/>
              </a:ext>
            </a:extLst>
          </p:cNvPr>
          <p:cNvSpPr/>
          <p:nvPr/>
        </p:nvSpPr>
        <p:spPr>
          <a:xfrm>
            <a:off x="4945816" y="846122"/>
            <a:ext cx="55326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">
              <a:lnSpc>
                <a:spcPct val="100000"/>
              </a:lnSpc>
              <a:spcBef>
                <a:spcPts val="1335"/>
              </a:spcBef>
            </a:pPr>
            <a:r>
              <a:rPr lang="ru-RU" sz="2000" b="1" spc="-25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Размещение информации в муниципальных СМИ</a:t>
            </a:r>
            <a:endParaRPr lang="ru-RU" sz="2000" b="1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4" name="Содержимое 19">
            <a:extLst>
              <a:ext uri="{FF2B5EF4-FFF2-40B4-BE49-F238E27FC236}">
                <a16:creationId xmlns:a16="http://schemas.microsoft.com/office/drawing/2014/main" xmlns="" id="{62B3942C-AF2A-9941-973B-2F7A0748C5C5}"/>
              </a:ext>
            </a:extLst>
          </p:cNvPr>
          <p:cNvSpPr txBox="1">
            <a:spLocks/>
          </p:cNvSpPr>
          <p:nvPr/>
        </p:nvSpPr>
        <p:spPr>
          <a:xfrm>
            <a:off x="4023708" y="1849164"/>
            <a:ext cx="1337515" cy="707886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Содержимое 19">
            <a:extLst>
              <a:ext uri="{FF2B5EF4-FFF2-40B4-BE49-F238E27FC236}">
                <a16:creationId xmlns:a16="http://schemas.microsoft.com/office/drawing/2014/main" xmlns="" id="{62B3942C-AF2A-9941-973B-2F7A0748C5C5}"/>
              </a:ext>
            </a:extLst>
          </p:cNvPr>
          <p:cNvSpPr txBox="1">
            <a:spLocks/>
          </p:cNvSpPr>
          <p:nvPr/>
        </p:nvSpPr>
        <p:spPr>
          <a:xfrm>
            <a:off x="4023708" y="2917824"/>
            <a:ext cx="1337515" cy="707886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Содержимое 19">
            <a:extLst>
              <a:ext uri="{FF2B5EF4-FFF2-40B4-BE49-F238E27FC236}">
                <a16:creationId xmlns:a16="http://schemas.microsoft.com/office/drawing/2014/main" xmlns="" id="{62B3942C-AF2A-9941-973B-2F7A0748C5C5}"/>
              </a:ext>
            </a:extLst>
          </p:cNvPr>
          <p:cNvSpPr txBox="1">
            <a:spLocks/>
          </p:cNvSpPr>
          <p:nvPr/>
        </p:nvSpPr>
        <p:spPr>
          <a:xfrm>
            <a:off x="4023708" y="3846518"/>
            <a:ext cx="1337515" cy="707886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Содержимое 19">
            <a:extLst>
              <a:ext uri="{FF2B5EF4-FFF2-40B4-BE49-F238E27FC236}">
                <a16:creationId xmlns:a16="http://schemas.microsoft.com/office/drawing/2014/main" xmlns="" id="{62B3942C-AF2A-9941-973B-2F7A0748C5C5}"/>
              </a:ext>
            </a:extLst>
          </p:cNvPr>
          <p:cNvSpPr txBox="1">
            <a:spLocks/>
          </p:cNvSpPr>
          <p:nvPr/>
        </p:nvSpPr>
        <p:spPr>
          <a:xfrm>
            <a:off x="4023708" y="4846650"/>
            <a:ext cx="1337515" cy="707886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xmlns="" id="{CE1E3910-F163-3C41-BC8C-4F60797C8CC1}"/>
              </a:ext>
            </a:extLst>
          </p:cNvPr>
          <p:cNvSpPr/>
          <p:nvPr/>
        </p:nvSpPr>
        <p:spPr>
          <a:xfrm>
            <a:off x="4945816" y="1594104"/>
            <a:ext cx="55326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">
              <a:lnSpc>
                <a:spcPct val="100000"/>
              </a:lnSpc>
              <a:spcBef>
                <a:spcPts val="1335"/>
              </a:spcBef>
            </a:pPr>
            <a:r>
              <a:rPr lang="ru-RU" sz="2000" b="1" spc="-25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Размещение информации на сайтах МО, сельских поселений, в соц.сетях, МФЦ, в местах нахождения актуальной востребованной рекламы</a:t>
            </a:r>
            <a:endParaRPr lang="ru-RU" sz="2000" b="1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CE1E3910-F163-3C41-BC8C-4F60797C8CC1}"/>
              </a:ext>
            </a:extLst>
          </p:cNvPr>
          <p:cNvSpPr/>
          <p:nvPr/>
        </p:nvSpPr>
        <p:spPr>
          <a:xfrm>
            <a:off x="5029644" y="3060700"/>
            <a:ext cx="57002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">
              <a:lnSpc>
                <a:spcPct val="100000"/>
              </a:lnSpc>
              <a:spcBef>
                <a:spcPts val="1335"/>
              </a:spcBef>
            </a:pPr>
            <a:r>
              <a:rPr lang="ru-RU" sz="2000" b="1" spc="-25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Распространение обращений к СМП</a:t>
            </a:r>
            <a:endParaRPr lang="ru-RU" sz="2000" b="1" spc="-25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CE1E3910-F163-3C41-BC8C-4F60797C8CC1}"/>
              </a:ext>
            </a:extLst>
          </p:cNvPr>
          <p:cNvSpPr/>
          <p:nvPr/>
        </p:nvSpPr>
        <p:spPr>
          <a:xfrm>
            <a:off x="5029644" y="3775080"/>
            <a:ext cx="54488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">
              <a:lnSpc>
                <a:spcPct val="100000"/>
              </a:lnSpc>
              <a:spcBef>
                <a:spcPts val="1335"/>
              </a:spcBef>
            </a:pPr>
            <a:r>
              <a:rPr lang="ru-RU" sz="2000" b="1" spc="-25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Звуковая реклама на рынках, пригородных вокзалах, в торговых центрах</a:t>
            </a:r>
            <a:endParaRPr lang="ru-RU" sz="2000" b="1" spc="-25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CE1E3910-F163-3C41-BC8C-4F60797C8CC1}"/>
              </a:ext>
            </a:extLst>
          </p:cNvPr>
          <p:cNvSpPr/>
          <p:nvPr/>
        </p:nvSpPr>
        <p:spPr>
          <a:xfrm>
            <a:off x="4945816" y="4989526"/>
            <a:ext cx="55326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">
              <a:lnSpc>
                <a:spcPct val="100000"/>
              </a:lnSpc>
              <a:spcBef>
                <a:spcPts val="1335"/>
              </a:spcBef>
            </a:pPr>
            <a:r>
              <a:rPr lang="ru-RU" sz="2000" b="1" spc="-25" dirty="0" smtClean="0">
                <a:solidFill>
                  <a:schemeClr val="accent3">
                    <a:lumMod val="50000"/>
                  </a:schemeClr>
                </a:solidFill>
                <a:latin typeface="Arial"/>
                <a:cs typeface="Arial"/>
              </a:rPr>
              <a:t>Адресная работа с респондентами</a:t>
            </a:r>
            <a:endParaRPr lang="ru-RU" sz="2000" b="1" spc="-25" dirty="0">
              <a:solidFill>
                <a:schemeClr val="accent3">
                  <a:lumMod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6" name="Содержимое 19">
            <a:extLst>
              <a:ext uri="{FF2B5EF4-FFF2-40B4-BE49-F238E27FC236}">
                <a16:creationId xmlns:a16="http://schemas.microsoft.com/office/drawing/2014/main" xmlns="" id="{62B3942C-AF2A-9941-973B-2F7A0748C5C5}"/>
              </a:ext>
            </a:extLst>
          </p:cNvPr>
          <p:cNvSpPr txBox="1">
            <a:spLocks/>
          </p:cNvSpPr>
          <p:nvPr/>
        </p:nvSpPr>
        <p:spPr>
          <a:xfrm>
            <a:off x="4027441" y="5489592"/>
            <a:ext cx="1337515" cy="707886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07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Текст 3"/>
          <p:cNvSpPr txBox="1">
            <a:spLocks/>
          </p:cNvSpPr>
          <p:nvPr/>
        </p:nvSpPr>
        <p:spPr>
          <a:xfrm>
            <a:off x="4007634" y="3489328"/>
            <a:ext cx="6722279" cy="26320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4925">
            <a:solidFill>
              <a:schemeClr val="bg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КТО  ПОМОЖЕТ  </a:t>
            </a:r>
            <a:r>
              <a:rPr kumimoji="0" lang="en-US" sz="3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</a:p>
          <a:p>
            <a:pPr lvl="0" algn="ctr">
              <a:spcBef>
                <a:spcPts val="1500"/>
              </a:spcBef>
            </a:pPr>
            <a:r>
              <a:rPr kumimoji="0" lang="ru-RU" sz="2400" b="1" i="1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Отдел государственной статистики </a:t>
            </a:r>
            <a:endParaRPr kumimoji="0" lang="en-US" sz="2400" b="1" i="1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0" algn="ctr"/>
            <a:r>
              <a:rPr kumimoji="0" lang="ru-RU" sz="2400" b="1" i="1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 </a:t>
            </a:r>
            <a:r>
              <a:rPr kumimoji="0" lang="ru-RU" sz="2400" b="1" i="1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Республике Адыгея</a:t>
            </a:r>
            <a:endParaRPr kumimoji="0" lang="en-US" sz="2400" b="1" i="1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0">
              <a:spcBef>
                <a:spcPts val="1500"/>
              </a:spcBef>
            </a:pPr>
            <a:r>
              <a:rPr kumimoji="0" lang="ru-RU" sz="2400" b="1" i="0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ЮЛ: каб.11,</a:t>
            </a:r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тел.8(8772)52-65-04, 52-66-37 </a:t>
            </a:r>
          </a:p>
          <a:p>
            <a:pPr lvl="0"/>
            <a:endParaRPr lang="ru-RU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ИП:  каб.14, тел.8(8772)52-65-05, 52-65-76</a:t>
            </a:r>
          </a:p>
          <a:p>
            <a:pPr lvl="0"/>
            <a:endParaRPr lang="ru-RU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E-mail:  ksra@mail.ru</a:t>
            </a:r>
            <a:endParaRPr lang="ru-RU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1"/>
            <a:ext cx="4191364" cy="3060700"/>
          </a:xfrm>
          <a:solidFill>
            <a:schemeClr val="accent3">
              <a:lumMod val="60000"/>
              <a:lumOff val="40000"/>
            </a:schemeClr>
          </a:solidFill>
          <a:ln w="34925"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algn="ctr">
              <a:spcBef>
                <a:spcPts val="0"/>
              </a:spcBef>
            </a:pPr>
            <a:r>
              <a:rPr lang="ru-RU" sz="3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 </a:t>
            </a:r>
            <a:r>
              <a:rPr lang="en-US" sz="30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000" b="1" u="sng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1 марта до </a:t>
            </a:r>
            <a:r>
              <a:rPr lang="ru-RU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 мая 2021 </a:t>
            </a:r>
            <a:r>
              <a:rPr lang="ru-RU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Едином портале государственных </a:t>
            </a:r>
            <a:b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муниципальных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услуг</a:t>
            </a:r>
          </a:p>
          <a:p>
            <a:pPr>
              <a:spcBef>
                <a:spcPts val="0"/>
              </a:spcBef>
            </a:pPr>
            <a:endParaRPr lang="ru-RU" sz="15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 апреля 2021 </a:t>
            </a:r>
            <a:r>
              <a:rPr lang="ru-RU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иными способами предоставления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Текст 3"/>
          <p:cNvSpPr txBox="1">
            <a:spLocks/>
          </p:cNvSpPr>
          <p:nvPr/>
        </p:nvSpPr>
        <p:spPr>
          <a:xfrm>
            <a:off x="0" y="2846386"/>
            <a:ext cx="4007634" cy="3275014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4925">
            <a:solidFill>
              <a:schemeClr val="bg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ЧТО </a:t>
            </a:r>
            <a:r>
              <a:rPr kumimoji="0" lang="en-US" sz="3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?</a:t>
            </a:r>
            <a:endParaRPr kumimoji="0" lang="ru-RU" sz="3000" b="1" i="0" u="sng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ЮЛ -малые и микро: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</a:p>
          <a:p>
            <a:pPr marL="342900" lvl="0" indent="-342900" algn="ctr"/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ф. №</a:t>
            </a:r>
            <a:r>
              <a:rPr kumimoji="0" lang="ru-RU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МП-сп</a:t>
            </a: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lvl="0" indent="-342900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«Сведения об основных показателях</a:t>
            </a:r>
          </a:p>
          <a:p>
            <a:pPr marL="342900" lvl="0" indent="-342900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Деятельности  малого предприятия </a:t>
            </a:r>
          </a:p>
          <a:p>
            <a:pPr marL="342900" lvl="0" indent="-342900"/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2020 год» 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ОКУД 0601033)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15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ИП:</a:t>
            </a:r>
            <a:r>
              <a:rPr kumimoji="0" lang="ru-RU" sz="26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9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ф. №1-предприниматель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«Сведения о деятельности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индивидуального предпринимателя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2020 год»   (ОКУД 0601032)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2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7" name="Текст 3"/>
          <p:cNvSpPr>
            <a:spLocks noGrp="1"/>
          </p:cNvSpPr>
          <p:nvPr>
            <p:ph idx="1"/>
          </p:nvPr>
        </p:nvSpPr>
        <p:spPr>
          <a:xfrm>
            <a:off x="3856052" y="0"/>
            <a:ext cx="7041555" cy="3507055"/>
          </a:xfrm>
          <a:solidFill>
            <a:schemeClr val="accent5">
              <a:lumMod val="75000"/>
            </a:schemeClr>
          </a:solidFill>
          <a:ln w="34925">
            <a:solidFill>
              <a:schemeClr val="bg1"/>
            </a:solidFill>
          </a:ln>
        </p:spPr>
        <p:txBody>
          <a:bodyPr>
            <a:normAutofit fontScale="92500" lnSpcReduction="10000"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3000" b="1" u="sng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en-US" sz="3000" b="1" u="sng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000" b="1" u="sng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16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26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электронном виде</a:t>
            </a: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1000"/>
              </a:spcBef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Портал </a:t>
            </a:r>
            <a:r>
              <a:rPr lang="ru-RU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Госуслуг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gosuslugi.ru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Интернет-сайт Росстата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rosstat.gov.ru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Операторы электронного документооборота</a:t>
            </a:r>
          </a:p>
          <a:p>
            <a:pPr>
              <a:spcBef>
                <a:spcPts val="1500"/>
              </a:spcBef>
              <a:buNone/>
            </a:pPr>
            <a:r>
              <a:rPr lang="ru-RU" sz="2400" b="1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бумажном носителе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spcBef>
                <a:spcPts val="0"/>
              </a:spcBef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Почта  России</a:t>
            </a:r>
          </a:p>
          <a:p>
            <a:pPr>
              <a:spcBef>
                <a:spcPts val="0"/>
              </a:spcBef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Нарочно: г.Майкоп, ул.Жуковского 54</a:t>
            </a:r>
            <a:endParaRPr lang="ru-RU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biLevel thresh="5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50422" y="604158"/>
            <a:ext cx="1072994" cy="813468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biLevel thresh="5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767235" y="2632072"/>
            <a:ext cx="884001" cy="657703"/>
          </a:xfrm>
          <a:prstGeom prst="rect">
            <a:avLst/>
          </a:prstGeom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00000">
            <a:off x="8273277" y="2410197"/>
            <a:ext cx="848228" cy="32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2650312" cy="6121400"/>
          </a:xfrm>
          <a:solidFill>
            <a:schemeClr val="accent3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3200" b="1" dirty="0" err="1" smtClean="0">
                <a:solidFill>
                  <a:schemeClr val="bg1"/>
                </a:solidFill>
              </a:rPr>
              <a:t>КоАП</a:t>
            </a:r>
            <a:r>
              <a:rPr lang="ru-RU" sz="3200" b="1" dirty="0" smtClean="0">
                <a:solidFill>
                  <a:schemeClr val="bg1"/>
                </a:solidFill>
              </a:rPr>
              <a:t> РФ </a:t>
            </a:r>
          </a:p>
          <a:p>
            <a:pPr>
              <a:spcBef>
                <a:spcPts val="0"/>
              </a:spcBef>
            </a:pPr>
            <a:r>
              <a:rPr lang="ru-RU" sz="3200" b="1" dirty="0" smtClean="0">
                <a:solidFill>
                  <a:schemeClr val="bg1"/>
                </a:solidFill>
              </a:rPr>
              <a:t>Статья 13.19. </a:t>
            </a:r>
            <a:endParaRPr lang="ru-RU" sz="3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CE1E3910-F163-3C41-BC8C-4F60797C8CC1}"/>
              </a:ext>
            </a:extLst>
          </p:cNvPr>
          <p:cNvSpPr/>
          <p:nvPr/>
        </p:nvSpPr>
        <p:spPr>
          <a:xfrm>
            <a:off x="3688396" y="191274"/>
            <a:ext cx="6706243" cy="1015663"/>
          </a:xfrm>
          <a:prstGeom prst="rect">
            <a:avLst/>
          </a:prstGeom>
          <a:ln w="635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6670" algn="ctr">
              <a:lnSpc>
                <a:spcPct val="100000"/>
              </a:lnSpc>
              <a:spcBef>
                <a:spcPts val="1335"/>
              </a:spcBef>
            </a:pPr>
            <a:r>
              <a:rPr lang="ru-RU" sz="6000" b="1" spc="-25" dirty="0" smtClean="0">
                <a:solidFill>
                  <a:srgbClr val="FF0000"/>
                </a:solidFill>
                <a:latin typeface="Arial"/>
                <a:cs typeface="Arial"/>
              </a:rPr>
              <a:t>ВНИМАНИЕ!</a:t>
            </a:r>
            <a:endParaRPr lang="ru-RU" sz="60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CE1E3910-F163-3C41-BC8C-4F60797C8CC1}"/>
              </a:ext>
            </a:extLst>
          </p:cNvPr>
          <p:cNvSpPr/>
          <p:nvPr/>
        </p:nvSpPr>
        <p:spPr>
          <a:xfrm>
            <a:off x="3269256" y="1339044"/>
            <a:ext cx="7460657" cy="1077218"/>
          </a:xfrm>
          <a:prstGeom prst="rect">
            <a:avLst/>
          </a:prstGeom>
          <a:ln w="63500">
            <a:noFill/>
          </a:ln>
        </p:spPr>
        <p:txBody>
          <a:bodyPr wrap="square">
            <a:spAutoFit/>
          </a:bodyPr>
          <a:lstStyle/>
          <a:p>
            <a:pPr marL="26670" algn="ctr">
              <a:lnSpc>
                <a:spcPct val="100000"/>
              </a:lnSpc>
              <a:spcBef>
                <a:spcPts val="1335"/>
              </a:spcBef>
            </a:pPr>
            <a:r>
              <a:rPr lang="ru-RU" sz="3200" b="1" spc="-25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УЧАСТИЕ  В  НАБЛЮДЕНИИ  ЯВЛЯЕТСЯ  </a:t>
            </a:r>
            <a:r>
              <a:rPr lang="ru-RU" sz="3200" b="1" spc="-25" dirty="0" smtClean="0">
                <a:solidFill>
                  <a:srgbClr val="FF0000"/>
                </a:solidFill>
                <a:latin typeface="Arial"/>
                <a:cs typeface="Arial"/>
              </a:rPr>
              <a:t>ОБЯЗАТЕЛЬНЫМ</a:t>
            </a:r>
            <a:endParaRPr lang="ru-RU" sz="32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CE1E3910-F163-3C41-BC8C-4F60797C8CC1}"/>
              </a:ext>
            </a:extLst>
          </p:cNvPr>
          <p:cNvSpPr/>
          <p:nvPr/>
        </p:nvSpPr>
        <p:spPr>
          <a:xfrm>
            <a:off x="4526676" y="2550580"/>
            <a:ext cx="5029682" cy="4001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635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26670" algn="ctr">
              <a:lnSpc>
                <a:spcPct val="100000"/>
              </a:lnSpc>
              <a:spcBef>
                <a:spcPts val="1335"/>
              </a:spcBef>
            </a:pPr>
            <a:r>
              <a:rPr lang="ru-RU" sz="2000" b="1" spc="-25" dirty="0" smtClean="0">
                <a:solidFill>
                  <a:schemeClr val="bg1"/>
                </a:solidFill>
                <a:latin typeface="Arial"/>
                <a:cs typeface="Arial"/>
              </a:rPr>
              <a:t>ПРЕДОСТАВЛЕНИЕ СВЕДЕНИЙ</a:t>
            </a:r>
            <a:endParaRPr lang="ru-RU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CE1E3910-F163-3C41-BC8C-4F60797C8CC1}"/>
              </a:ext>
            </a:extLst>
          </p:cNvPr>
          <p:cNvSpPr/>
          <p:nvPr/>
        </p:nvSpPr>
        <p:spPr>
          <a:xfrm>
            <a:off x="3939880" y="3379525"/>
            <a:ext cx="2431013" cy="400110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26670" algn="ctr">
              <a:lnSpc>
                <a:spcPct val="100000"/>
              </a:lnSpc>
              <a:spcBef>
                <a:spcPts val="1335"/>
              </a:spcBef>
            </a:pPr>
            <a:r>
              <a:rPr lang="ru-RU" sz="2000" b="1" spc="-25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СДЕЛАНО</a:t>
            </a:r>
            <a:endParaRPr lang="ru-RU" sz="2000" b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CE1E3910-F163-3C41-BC8C-4F60797C8CC1}"/>
              </a:ext>
            </a:extLst>
          </p:cNvPr>
          <p:cNvSpPr/>
          <p:nvPr/>
        </p:nvSpPr>
        <p:spPr>
          <a:xfrm>
            <a:off x="7293001" y="3379525"/>
            <a:ext cx="2431013" cy="4001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6670" algn="ctr">
              <a:lnSpc>
                <a:spcPct val="100000"/>
              </a:lnSpc>
              <a:spcBef>
                <a:spcPts val="1335"/>
              </a:spcBef>
            </a:pPr>
            <a:r>
              <a:rPr lang="ru-RU" sz="2000" b="1" spc="-25" dirty="0" smtClean="0">
                <a:solidFill>
                  <a:srgbClr val="FF0000"/>
                </a:solidFill>
                <a:latin typeface="Arial"/>
                <a:cs typeface="Arial"/>
              </a:rPr>
              <a:t>УКЛОНЕНИЕ</a:t>
            </a:r>
            <a:endParaRPr lang="ru-RU" sz="20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5205544" y="3155416"/>
            <a:ext cx="318825" cy="1863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8222421" y="3155416"/>
            <a:ext cx="318825" cy="1863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8643425" y="3984361"/>
            <a:ext cx="318825" cy="1863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CE1E3910-F163-3C41-BC8C-4F60797C8CC1}"/>
              </a:ext>
            </a:extLst>
          </p:cNvPr>
          <p:cNvSpPr/>
          <p:nvPr/>
        </p:nvSpPr>
        <p:spPr>
          <a:xfrm>
            <a:off x="7879797" y="4170161"/>
            <a:ext cx="1760389" cy="400110"/>
          </a:xfrm>
          <a:prstGeom prst="rect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6670" algn="ctr">
              <a:lnSpc>
                <a:spcPct val="100000"/>
              </a:lnSpc>
              <a:spcBef>
                <a:spcPts val="1335"/>
              </a:spcBef>
            </a:pPr>
            <a:r>
              <a:rPr lang="ru-RU" sz="2000" b="1" spc="-25" dirty="0" smtClean="0">
                <a:solidFill>
                  <a:schemeClr val="bg1"/>
                </a:solidFill>
                <a:latin typeface="Arial"/>
                <a:cs typeface="Arial"/>
              </a:rPr>
              <a:t>ШТРАФ</a:t>
            </a:r>
            <a:endParaRPr lang="ru-RU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CE1E3910-F163-3C41-BC8C-4F60797C8CC1}"/>
              </a:ext>
            </a:extLst>
          </p:cNvPr>
          <p:cNvSpPr/>
          <p:nvPr/>
        </p:nvSpPr>
        <p:spPr>
          <a:xfrm>
            <a:off x="8131281" y="4909886"/>
            <a:ext cx="1760389" cy="4001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6670" algn="ctr">
              <a:lnSpc>
                <a:spcPct val="100000"/>
              </a:lnSpc>
              <a:spcBef>
                <a:spcPts val="1335"/>
              </a:spcBef>
            </a:pPr>
            <a:r>
              <a:rPr lang="ru-RU" sz="2000" b="1" spc="-25" dirty="0" smtClean="0">
                <a:solidFill>
                  <a:srgbClr val="FF0000"/>
                </a:solidFill>
                <a:latin typeface="Arial"/>
                <a:cs typeface="Arial"/>
              </a:rPr>
              <a:t>ОПЛАТА</a:t>
            </a:r>
            <a:endParaRPr lang="ru-RU" sz="20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rot="5400000">
            <a:off x="9060701" y="4749542"/>
            <a:ext cx="318825" cy="1863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CE1E3910-F163-3C41-BC8C-4F60797C8CC1}"/>
              </a:ext>
            </a:extLst>
          </p:cNvPr>
          <p:cNvSpPr/>
          <p:nvPr/>
        </p:nvSpPr>
        <p:spPr>
          <a:xfrm>
            <a:off x="3772224" y="4208470"/>
            <a:ext cx="3185465" cy="7078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635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26670" algn="ctr">
              <a:lnSpc>
                <a:spcPct val="100000"/>
              </a:lnSpc>
              <a:spcBef>
                <a:spcPts val="1335"/>
              </a:spcBef>
            </a:pPr>
            <a:r>
              <a:rPr lang="ru-RU" sz="2000" b="1" spc="-25" dirty="0" smtClean="0">
                <a:solidFill>
                  <a:schemeClr val="bg1"/>
                </a:solidFill>
                <a:latin typeface="Arial"/>
                <a:cs typeface="Arial"/>
              </a:rPr>
              <a:t>ПОДДЕРЖКА МАЛОГО  БИЗНЕСА</a:t>
            </a:r>
            <a:endParaRPr lang="ru-RU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cxnSp>
        <p:nvCxnSpPr>
          <p:cNvPr id="36" name="Прямая со стрелкой 35"/>
          <p:cNvCxnSpPr/>
          <p:nvPr/>
        </p:nvCxnSpPr>
        <p:spPr>
          <a:xfrm rot="5400000">
            <a:off x="4619679" y="3984361"/>
            <a:ext cx="318825" cy="1863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hape 37"/>
          <p:cNvCxnSpPr>
            <a:stCxn id="19" idx="3"/>
            <a:endCxn id="9" idx="3"/>
          </p:cNvCxnSpPr>
          <p:nvPr/>
        </p:nvCxnSpPr>
        <p:spPr>
          <a:xfrm flipH="1" flipV="1">
            <a:off x="9556358" y="2750635"/>
            <a:ext cx="335312" cy="2359306"/>
          </a:xfrm>
          <a:prstGeom prst="curvedConnector3">
            <a:avLst>
              <a:gd name="adj1" fmla="val -68175"/>
            </a:avLst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CE1E3910-F163-3C41-BC8C-4F60797C8CC1}"/>
              </a:ext>
            </a:extLst>
          </p:cNvPr>
          <p:cNvSpPr/>
          <p:nvPr/>
        </p:nvSpPr>
        <p:spPr>
          <a:xfrm>
            <a:off x="3269256" y="5223670"/>
            <a:ext cx="7460657" cy="584775"/>
          </a:xfrm>
          <a:prstGeom prst="rect">
            <a:avLst/>
          </a:prstGeom>
          <a:ln w="63500">
            <a:noFill/>
          </a:ln>
        </p:spPr>
        <p:txBody>
          <a:bodyPr wrap="square">
            <a:spAutoFit/>
          </a:bodyPr>
          <a:lstStyle/>
          <a:p>
            <a:pPr marL="26670" algn="ctr">
              <a:lnSpc>
                <a:spcPct val="100000"/>
              </a:lnSpc>
              <a:spcBef>
                <a:spcPts val="1335"/>
              </a:spcBef>
            </a:pPr>
            <a:endParaRPr lang="ru-RU" sz="32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650312" y="5420006"/>
            <a:ext cx="80796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err="1" smtClean="0">
                <a:latin typeface="Arial" pitchFamily="34" charset="0"/>
                <a:cs typeface="Arial" pitchFamily="34" charset="0"/>
              </a:rPr>
              <a:t>Непредоставление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, несвоевременное предоставление либо предоставление недостоверных первичных статистических данных - влечет наложение административного штрафа на должностных лиц в размере от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десяти тысяч до двадцати тысяч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 рублей;  на ЮЛ - от 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двадцати тысяч до семидесяти тысяч рублей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3185428" cy="6121400"/>
          </a:xfrm>
          <a:solidFill>
            <a:schemeClr val="accent3">
              <a:lumMod val="75000"/>
            </a:schemeClr>
          </a:solidFill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3000" b="1" dirty="0" smtClean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en-US" sz="3000" b="1" dirty="0" smtClean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websbor.gks.ru</a:t>
            </a:r>
            <a:endParaRPr lang="ru-RU" sz="3000" b="1" dirty="0">
              <a:solidFill>
                <a:schemeClr val="bg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85428" y="2678134"/>
            <a:ext cx="5981926" cy="34432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65083" y="4633582"/>
            <a:ext cx="3464868" cy="148784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cxnSp>
        <p:nvCxnSpPr>
          <p:cNvPr id="10" name="Прямая со стрелкой 9"/>
          <p:cNvCxnSpPr/>
          <p:nvPr/>
        </p:nvCxnSpPr>
        <p:spPr>
          <a:xfrm>
            <a:off x="4275192" y="4973651"/>
            <a:ext cx="3269293" cy="382590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CE1E3910-F163-3C41-BC8C-4F60797C8CC1}"/>
              </a:ext>
            </a:extLst>
          </p:cNvPr>
          <p:cNvSpPr/>
          <p:nvPr/>
        </p:nvSpPr>
        <p:spPr>
          <a:xfrm>
            <a:off x="2095663" y="-21"/>
            <a:ext cx="8634287" cy="29669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В соответствии с Федеральным законом от 30.12.2020 г. №500 «О внесении изменений в Федеральный закон «Об официальном статистическом учете и системе государственной статистики в Российской Федерации» и статью 8 Федерального закона «Об основах государственного регулирования торговой деятельности в Российской Федерации» с 2021 года первичные статистические данные по формам федерального статистического наблюдения предоставляются в форме электронного документа, подписанного электронной подписью.</a:t>
            </a:r>
          </a:p>
          <a:p>
            <a:pPr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Эта обязанность введена с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30.12.2020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г., а для субъектов малого предпринимательства – с </a:t>
            </a:r>
            <a:r>
              <a:rPr lang="ru-RU" sz="1400" b="1" dirty="0" smtClean="0">
                <a:latin typeface="Arial" pitchFamily="34" charset="0"/>
                <a:cs typeface="Arial" pitchFamily="34" charset="0"/>
              </a:rPr>
              <a:t>01.01.2022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г. </a:t>
            </a:r>
          </a:p>
          <a:p>
            <a:pPr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После внесения соответствующих изменений в Постановление Правительства Российской Федерации от 18.08.2008 г. №620 «Об условиях предоставления в обязательном порядке статистических данных и административных данных субъектам официального статистического учета», первичные статистические данные будут приниматься исключительно в форме электронного документа, подписанного электронной подписью, в соответствии с действующим законодательством.</a:t>
            </a:r>
            <a:endParaRPr lang="ru-RU" sz="14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3"/>
          <p:cNvSpPr txBox="1">
            <a:spLocks/>
          </p:cNvSpPr>
          <p:nvPr/>
        </p:nvSpPr>
        <p:spPr>
          <a:xfrm>
            <a:off x="251447" y="255038"/>
            <a:ext cx="10227020" cy="325201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СПАСИБО  ЗА  ВНИМАНИЕ</a:t>
            </a:r>
          </a:p>
          <a:p>
            <a:pPr marL="342900" lvl="0" indent="-342900" algn="ctr"/>
            <a:endParaRPr lang="ru-RU" sz="32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ctr"/>
            <a:r>
              <a:rPr lang="ru-RU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Подписывайтесь на нас в </a:t>
            </a:r>
            <a:r>
              <a:rPr lang="ru-RU" sz="32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Инстаграм</a:t>
            </a:r>
            <a:r>
              <a:rPr lang="ru-RU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lvl="0" indent="-342900" algn="ctr"/>
            <a:r>
              <a:rPr lang="ru-RU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будьте в курсе новостей!</a:t>
            </a:r>
            <a:endParaRPr kumimoji="0" lang="ru-RU" sz="3200" b="1" i="1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3085" y="3589706"/>
            <a:ext cx="3327547" cy="191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336</Words>
  <Application>Microsoft Office PowerPoint</Application>
  <PresentationFormat>Произвольный</PresentationFormat>
  <Paragraphs>144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user8</dc:creator>
  <cp:lastModifiedBy>user8</cp:lastModifiedBy>
  <cp:revision>134</cp:revision>
  <dcterms:created xsi:type="dcterms:W3CDTF">2021-01-27T06:17:31Z</dcterms:created>
  <dcterms:modified xsi:type="dcterms:W3CDTF">2021-02-09T12:43:23Z</dcterms:modified>
</cp:coreProperties>
</file>